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825" r:id="rId2"/>
    <p:sldId id="999" r:id="rId3"/>
    <p:sldId id="1578" r:id="rId4"/>
    <p:sldId id="1579" r:id="rId5"/>
    <p:sldId id="1587" r:id="rId6"/>
    <p:sldId id="1580" r:id="rId7"/>
    <p:sldId id="1581" r:id="rId8"/>
    <p:sldId id="1588" r:id="rId9"/>
    <p:sldId id="1589" r:id="rId10"/>
    <p:sldId id="1590" r:id="rId11"/>
    <p:sldId id="1591" r:id="rId12"/>
    <p:sldId id="1592" r:id="rId13"/>
    <p:sldId id="1593" r:id="rId14"/>
    <p:sldId id="1582" r:id="rId15"/>
    <p:sldId id="1583" r:id="rId16"/>
    <p:sldId id="1594" r:id="rId17"/>
    <p:sldId id="1584" r:id="rId18"/>
    <p:sldId id="1595" r:id="rId19"/>
    <p:sldId id="1585" r:id="rId20"/>
    <p:sldId id="1597" r:id="rId21"/>
    <p:sldId id="1598" r:id="rId22"/>
    <p:sldId id="1599" r:id="rId23"/>
    <p:sldId id="1600" r:id="rId24"/>
    <p:sldId id="1601" r:id="rId25"/>
    <p:sldId id="1606" r:id="rId26"/>
    <p:sldId id="1602" r:id="rId27"/>
    <p:sldId id="1603" r:id="rId28"/>
    <p:sldId id="1604" r:id="rId29"/>
    <p:sldId id="1605" r:id="rId30"/>
    <p:sldId id="1607" r:id="rId31"/>
    <p:sldId id="1608" r:id="rId3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10" autoAdjust="0"/>
    <p:restoredTop sz="94624" autoAdjust="0"/>
  </p:normalViewPr>
  <p:slideViewPr>
    <p:cSldViewPr>
      <p:cViewPr>
        <p:scale>
          <a:sx n="71" d="100"/>
          <a:sy n="71" d="100"/>
        </p:scale>
        <p:origin x="-144" y="-63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2014/04/05</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0"/>
            <a:ext cx="7772400" cy="1470025"/>
          </a:xfrm>
        </p:spPr>
        <p:txBody>
          <a:bodyPr>
            <a:noAutofit/>
          </a:bodyPr>
          <a:lstStyle>
            <a:lvl1pPr>
              <a:defRPr sz="4800"/>
            </a:lvl1pPr>
          </a:lstStyle>
          <a:p>
            <a:r>
              <a:rPr lang="en-US" dirty="0" smtClean="0"/>
              <a:t>CLICK TO EDIT MASTER TITLE STYLE</a:t>
            </a:r>
            <a:endParaRPr lang="en-Z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z="4800" dirty="0" smtClean="0"/>
              <a:t>יהוה </a:t>
            </a:r>
            <a:r>
              <a:rPr lang="en-ZA" dirty="0" smtClean="0"/>
              <a:t>AND JOSHUA CROSS OVER</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t>
            </a:r>
            <a:r>
              <a:rPr lang="he-IL" i="1" dirty="0" smtClean="0">
                <a:solidFill>
                  <a:srgbClr val="004821"/>
                </a:solidFill>
              </a:rPr>
              <a:t>יהוה</a:t>
            </a:r>
            <a:r>
              <a:rPr lang="en-ZA" i="1" dirty="0" smtClean="0">
                <a:solidFill>
                  <a:srgbClr val="004821"/>
                </a:solidFill>
              </a:rPr>
              <a:t> your Elohim Himself is passing over before you. He shall destroy these nations from before you and you possess them. </a:t>
            </a:r>
            <a:r>
              <a:rPr lang="en-ZA" i="1" dirty="0" err="1" smtClean="0">
                <a:solidFill>
                  <a:srgbClr val="004821"/>
                </a:solidFill>
              </a:rPr>
              <a:t>Yehoshua</a:t>
            </a:r>
            <a:r>
              <a:rPr lang="en-ZA" i="1" dirty="0" smtClean="0">
                <a:solidFill>
                  <a:srgbClr val="004821"/>
                </a:solidFill>
              </a:rPr>
              <a:t> himself is passing over before you, as </a:t>
            </a:r>
            <a:r>
              <a:rPr lang="he-IL" i="1" dirty="0" smtClean="0">
                <a:solidFill>
                  <a:srgbClr val="004821"/>
                </a:solidFill>
              </a:rPr>
              <a:t>יהוה</a:t>
            </a:r>
            <a:r>
              <a:rPr lang="en-US" i="1" dirty="0" smtClean="0">
                <a:solidFill>
                  <a:srgbClr val="004821"/>
                </a:solidFill>
              </a:rPr>
              <a:t> has spoken. “And </a:t>
            </a:r>
            <a:r>
              <a:rPr lang="he-IL" i="1" dirty="0" smtClean="0">
                <a:solidFill>
                  <a:srgbClr val="004821"/>
                </a:solidFill>
              </a:rPr>
              <a:t>יהוה</a:t>
            </a:r>
            <a:r>
              <a:rPr lang="en-ZA" i="1" dirty="0" smtClean="0">
                <a:solidFill>
                  <a:srgbClr val="004821"/>
                </a:solidFill>
              </a:rPr>
              <a:t> shall do to them as He did to </a:t>
            </a:r>
            <a:r>
              <a:rPr lang="en-ZA" i="1" dirty="0" err="1" smtClean="0">
                <a:solidFill>
                  <a:srgbClr val="004821"/>
                </a:solidFill>
              </a:rPr>
              <a:t>Siḥon</a:t>
            </a:r>
            <a:r>
              <a:rPr lang="en-ZA" i="1" dirty="0" smtClean="0">
                <a:solidFill>
                  <a:srgbClr val="004821"/>
                </a:solidFill>
              </a:rPr>
              <a:t> and to </a:t>
            </a:r>
            <a:r>
              <a:rPr lang="en-ZA" i="1" dirty="0" err="1" smtClean="0">
                <a:solidFill>
                  <a:srgbClr val="004821"/>
                </a:solidFill>
              </a:rPr>
              <a:t>Og</a:t>
            </a:r>
            <a:r>
              <a:rPr lang="en-ZA" i="1" dirty="0" smtClean="0">
                <a:solidFill>
                  <a:srgbClr val="004821"/>
                </a:solidFill>
              </a:rPr>
              <a:t>̄, the sovereigns of the Amorites and their land, when He destroyed them. “And </a:t>
            </a:r>
            <a:r>
              <a:rPr lang="he-IL" i="1" dirty="0" smtClean="0">
                <a:solidFill>
                  <a:srgbClr val="004821"/>
                </a:solidFill>
              </a:rPr>
              <a:t>יהוה</a:t>
            </a:r>
            <a:r>
              <a:rPr lang="en-ZA" i="1" dirty="0" smtClean="0">
                <a:solidFill>
                  <a:srgbClr val="004821"/>
                </a:solidFill>
              </a:rPr>
              <a:t> shall give them over to you, and you shall do to them according to all the command which I have commanded you. </a:t>
            </a:r>
            <a:r>
              <a:rPr lang="en-US" b="1" i="1" dirty="0" smtClean="0">
                <a:solidFill>
                  <a:srgbClr val="004821"/>
                </a:solidFill>
              </a:rPr>
              <a:t>(</a:t>
            </a:r>
            <a:r>
              <a:rPr lang="en-US" b="1" i="1" dirty="0" smtClean="0">
                <a:solidFill>
                  <a:srgbClr val="004821"/>
                </a:solidFill>
              </a:rPr>
              <a:t>Deuteronomy 31:3-5</a:t>
            </a:r>
            <a:r>
              <a:rPr lang="en-US" b="1" i="1" dirty="0" smtClean="0">
                <a:solidFill>
                  <a:srgbClr val="004821"/>
                </a:solidFill>
              </a:rPr>
              <a:t>) </a:t>
            </a:r>
          </a:p>
          <a:p>
            <a:r>
              <a:rPr lang="en-ZA" dirty="0" smtClean="0"/>
              <a:t>Elohim Himself </a:t>
            </a:r>
            <a:r>
              <a:rPr lang="en-ZA" i="1" dirty="0" smtClean="0"/>
              <a:t>“crosses over” </a:t>
            </a:r>
            <a:r>
              <a:rPr lang="en-ZA" dirty="0" smtClean="0"/>
              <a:t>ahead of the Israelites to identify with </a:t>
            </a:r>
            <a:r>
              <a:rPr lang="en-ZA" dirty="0" smtClean="0"/>
              <a:t>being </a:t>
            </a:r>
            <a:r>
              <a:rPr lang="en-ZA" i="1" dirty="0" smtClean="0"/>
              <a:t>“</a:t>
            </a:r>
            <a:r>
              <a:rPr lang="en-ZA" i="1" dirty="0" smtClean="0"/>
              <a:t>Hebrew”.</a:t>
            </a:r>
            <a:r>
              <a:rPr lang="en-ZA" dirty="0" smtClean="0"/>
              <a:t> But look at what happens next….Joshua </a:t>
            </a:r>
            <a:r>
              <a:rPr lang="en-ZA" i="1" dirty="0" smtClean="0"/>
              <a:t>“crosses over”. </a:t>
            </a:r>
            <a:r>
              <a:rPr lang="en-ZA" dirty="0" smtClean="0"/>
              <a:t>And what does </a:t>
            </a:r>
            <a:r>
              <a:rPr lang="he-IL" dirty="0" smtClean="0"/>
              <a:t>יהוה</a:t>
            </a:r>
            <a:r>
              <a:rPr lang="en-ZA" dirty="0" smtClean="0"/>
              <a:t> </a:t>
            </a:r>
            <a:r>
              <a:rPr lang="en-ZA" dirty="0" smtClean="0"/>
              <a:t>say</a:t>
            </a:r>
            <a:r>
              <a:rPr lang="en-ZA" dirty="0" smtClean="0"/>
              <a:t>…. </a:t>
            </a:r>
            <a:r>
              <a:rPr lang="he-IL" dirty="0" smtClean="0"/>
              <a:t>יהוה </a:t>
            </a:r>
            <a:r>
              <a:rPr lang="en-ZA" dirty="0" smtClean="0"/>
              <a:t>and </a:t>
            </a:r>
            <a:r>
              <a:rPr lang="en-ZA" dirty="0" smtClean="0"/>
              <a:t>Joshua cross over </a:t>
            </a:r>
            <a:r>
              <a:rPr lang="en-ZA" i="1" dirty="0" smtClean="0"/>
              <a:t>“before you”</a:t>
            </a:r>
            <a:r>
              <a:rPr lang="en-ZA" dirty="0" smtClean="0"/>
              <a:t> (before Moses). But wasn’t Moses told that </a:t>
            </a:r>
            <a:r>
              <a:rPr lang="en-ZA" dirty="0" smtClean="0"/>
              <a:t>he wouldn’t </a:t>
            </a:r>
            <a:r>
              <a:rPr lang="en-ZA" dirty="0" smtClean="0"/>
              <a:t>be able to </a:t>
            </a:r>
            <a:r>
              <a:rPr lang="en-ZA" i="1" dirty="0" smtClean="0"/>
              <a:t>“cross over”? </a:t>
            </a:r>
            <a:r>
              <a:rPr lang="en-ZA" dirty="0" smtClean="0"/>
              <a:t>Moses will not </a:t>
            </a:r>
            <a:r>
              <a:rPr lang="en-ZA" i="1" dirty="0" smtClean="0"/>
              <a:t>“cross over” </a:t>
            </a:r>
            <a:r>
              <a:rPr lang="en-ZA" dirty="0" smtClean="0"/>
              <a:t>with the Israelites. But he </a:t>
            </a:r>
            <a:r>
              <a:rPr lang="en-ZA" dirty="0" smtClean="0"/>
              <a:t>does </a:t>
            </a:r>
            <a:r>
              <a:rPr lang="en-ZA" i="1" dirty="0" smtClean="0"/>
              <a:t>“</a:t>
            </a:r>
            <a:r>
              <a:rPr lang="en-ZA" i="1" dirty="0" smtClean="0"/>
              <a:t>cross over” </a:t>
            </a:r>
            <a:r>
              <a:rPr lang="en-ZA" dirty="0" smtClean="0"/>
              <a:t>at some point, and this time the One who crosses over </a:t>
            </a:r>
            <a:r>
              <a:rPr lang="en-ZA" i="1" dirty="0" smtClean="0"/>
              <a:t>“before you” </a:t>
            </a:r>
            <a:r>
              <a:rPr lang="en-ZA" dirty="0" smtClean="0"/>
              <a:t>is </a:t>
            </a:r>
            <a:r>
              <a:rPr lang="he-IL" dirty="0" smtClean="0"/>
              <a:t>יהושע</a:t>
            </a:r>
            <a:r>
              <a:rPr lang="en-ZA" dirty="0" smtClean="0"/>
              <a:t>!</a:t>
            </a:r>
            <a:endParaRPr lang="en-ZA" dirty="0" smtClean="0"/>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JOSHUA AND </a:t>
            </a:r>
            <a:r>
              <a:rPr lang="he-IL" sz="4800" dirty="0" smtClean="0"/>
              <a:t>יהושע</a:t>
            </a:r>
            <a:endParaRPr lang="en-ZA" dirty="0"/>
          </a:p>
        </p:txBody>
      </p:sp>
      <p:sp>
        <p:nvSpPr>
          <p:cNvPr id="3" name="Content Placeholder 2"/>
          <p:cNvSpPr>
            <a:spLocks noGrp="1"/>
          </p:cNvSpPr>
          <p:nvPr>
            <p:ph idx="1"/>
          </p:nvPr>
        </p:nvSpPr>
        <p:spPr/>
        <p:txBody>
          <a:bodyPr>
            <a:normAutofit lnSpcReduction="10000"/>
          </a:bodyPr>
          <a:lstStyle/>
          <a:p>
            <a:r>
              <a:rPr lang="en-ZA" dirty="0" smtClean="0"/>
              <a:t>What </a:t>
            </a:r>
            <a:r>
              <a:rPr lang="en-ZA" dirty="0" smtClean="0"/>
              <a:t>we have in </a:t>
            </a:r>
            <a:r>
              <a:rPr lang="en-ZA" dirty="0" smtClean="0"/>
              <a:t>Deuteronomy </a:t>
            </a:r>
            <a:r>
              <a:rPr lang="en-ZA" dirty="0" smtClean="0"/>
              <a:t>31:3 is an awesome spiritual picture. Joshua is the shadow picture </a:t>
            </a:r>
            <a:r>
              <a:rPr lang="en-ZA" dirty="0" smtClean="0"/>
              <a:t>of </a:t>
            </a:r>
            <a:r>
              <a:rPr lang="he-IL" dirty="0" smtClean="0"/>
              <a:t>יהושע</a:t>
            </a:r>
            <a:r>
              <a:rPr lang="en-ZA" dirty="0" smtClean="0"/>
              <a:t> </a:t>
            </a:r>
            <a:r>
              <a:rPr lang="en-ZA" dirty="0" smtClean="0"/>
              <a:t>in many ways. Their names both contain the word </a:t>
            </a:r>
            <a:r>
              <a:rPr lang="en-ZA" i="1" dirty="0" smtClean="0"/>
              <a:t>“salvation”.</a:t>
            </a:r>
            <a:r>
              <a:rPr lang="en-ZA" dirty="0" smtClean="0"/>
              <a:t> Like Joshua, </a:t>
            </a:r>
            <a:r>
              <a:rPr lang="he-IL" dirty="0" smtClean="0"/>
              <a:t>יהושע</a:t>
            </a:r>
            <a:r>
              <a:rPr lang="en-ZA" dirty="0" smtClean="0"/>
              <a:t> will defeat </a:t>
            </a:r>
            <a:r>
              <a:rPr lang="en-ZA" dirty="0" smtClean="0"/>
              <a:t>our enemies and precede us into the Kingdom:</a:t>
            </a:r>
          </a:p>
          <a:p>
            <a:pPr algn="ctr"/>
            <a:r>
              <a:rPr lang="en-ZA" i="1" dirty="0" smtClean="0">
                <a:solidFill>
                  <a:srgbClr val="004821"/>
                </a:solidFill>
              </a:rPr>
              <a:t>But now Messiah has been raised from the dead, and has become the first-fruit of those having fallen asleep. For since death is through a man, resurrection of the dead is also through a Man. For as all die in </a:t>
            </a:r>
            <a:r>
              <a:rPr lang="en-ZA" i="1" dirty="0" err="1" smtClean="0">
                <a:solidFill>
                  <a:srgbClr val="004821"/>
                </a:solidFill>
              </a:rPr>
              <a:t>Aḏam</a:t>
            </a:r>
            <a:r>
              <a:rPr lang="en-ZA" i="1" dirty="0" smtClean="0">
                <a:solidFill>
                  <a:srgbClr val="004821"/>
                </a:solidFill>
              </a:rPr>
              <a:t>, so also all shall be made alive in Messiah . And each in his own order: Messiah the first-fruits, then those who are of Messiah at His coming, </a:t>
            </a:r>
            <a:r>
              <a:rPr lang="en-ZA" b="1" i="1" dirty="0" smtClean="0">
                <a:solidFill>
                  <a:srgbClr val="004821"/>
                </a:solidFill>
              </a:rPr>
              <a:t>(</a:t>
            </a:r>
            <a:r>
              <a:rPr lang="en-ZA" b="1" i="1" dirty="0" smtClean="0">
                <a:solidFill>
                  <a:srgbClr val="004821"/>
                </a:solidFill>
              </a:rPr>
              <a:t>1 Corinthians 15:20-23</a:t>
            </a:r>
            <a:r>
              <a:rPr lang="en-ZA" b="1" i="1" dirty="0" smtClean="0">
                <a:solidFill>
                  <a:srgbClr val="004821"/>
                </a:solidFill>
              </a:rPr>
              <a:t>)</a:t>
            </a:r>
          </a:p>
          <a:p>
            <a:r>
              <a:rPr lang="en-ZA" dirty="0" smtClean="0"/>
              <a:t>With the above scripture we can now understand why </a:t>
            </a:r>
            <a:r>
              <a:rPr lang="en-ZA" dirty="0" smtClean="0"/>
              <a:t>Moses, who symbolizes Torah, cannot lead the people into </a:t>
            </a:r>
            <a:r>
              <a:rPr lang="en-ZA" dirty="0" smtClean="0"/>
              <a:t>the Promised </a:t>
            </a:r>
            <a:r>
              <a:rPr lang="en-ZA" dirty="0" smtClean="0"/>
              <a:t>Land? That task is reserved for the one who pictures </a:t>
            </a:r>
            <a:r>
              <a:rPr lang="he-IL" dirty="0" smtClean="0"/>
              <a:t>יהושע</a:t>
            </a:r>
            <a:r>
              <a:rPr lang="en-ZA" dirty="0" smtClean="0"/>
              <a:t>! We </a:t>
            </a:r>
            <a:r>
              <a:rPr lang="en-ZA" dirty="0" smtClean="0"/>
              <a:t>must never, never forget that it is </a:t>
            </a:r>
            <a:r>
              <a:rPr lang="he-IL" dirty="0" smtClean="0"/>
              <a:t>יהושע</a:t>
            </a:r>
            <a:r>
              <a:rPr lang="en-ZA" dirty="0" smtClean="0"/>
              <a:t>, </a:t>
            </a:r>
            <a:r>
              <a:rPr lang="en-ZA" dirty="0" smtClean="0"/>
              <a:t>not Torah, who accomplishes </a:t>
            </a:r>
            <a:r>
              <a:rPr lang="en-ZA" dirty="0" smtClean="0"/>
              <a:t>salvation for </a:t>
            </a:r>
            <a:r>
              <a:rPr lang="en-ZA" dirty="0" smtClean="0"/>
              <a:t>us and takes us into the Promised Land. And yet, </a:t>
            </a:r>
            <a:r>
              <a:rPr lang="he-IL" dirty="0" smtClean="0"/>
              <a:t>יהושע</a:t>
            </a:r>
            <a:r>
              <a:rPr lang="en-ZA" dirty="0" smtClean="0"/>
              <a:t> </a:t>
            </a:r>
            <a:r>
              <a:rPr lang="en-ZA" dirty="0" smtClean="0"/>
              <a:t>was trained by and His </a:t>
            </a:r>
            <a:r>
              <a:rPr lang="en-ZA" dirty="0" smtClean="0"/>
              <a:t>authority came </a:t>
            </a:r>
            <a:r>
              <a:rPr lang="en-ZA" dirty="0" smtClean="0"/>
              <a:t>from Torah. So both are absolutely necessary.</a:t>
            </a:r>
            <a:endParaRPr lang="en-ZA" i="1" dirty="0" smtClean="0">
              <a:solidFill>
                <a:srgbClr val="004821"/>
              </a:solidFill>
            </a:endParaRPr>
          </a:p>
          <a:p>
            <a:pPr algn="ctr"/>
            <a:endParaRPr lang="en-ZA" i="1" dirty="0" smtClean="0">
              <a:solidFill>
                <a:srgbClr val="004821"/>
              </a:solidFill>
            </a:endParaRPr>
          </a:p>
          <a:p>
            <a:endParaRPr lang="en-ZA" dirty="0" smtClean="0"/>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REMNANT</a:t>
            </a:r>
            <a:endParaRPr lang="en-ZA" dirty="0"/>
          </a:p>
        </p:txBody>
      </p:sp>
      <p:sp>
        <p:nvSpPr>
          <p:cNvPr id="3" name="Content Placeholder 2"/>
          <p:cNvSpPr>
            <a:spLocks noGrp="1"/>
          </p:cNvSpPr>
          <p:nvPr>
            <p:ph idx="1"/>
          </p:nvPr>
        </p:nvSpPr>
        <p:spPr/>
        <p:txBody>
          <a:bodyPr/>
          <a:lstStyle/>
          <a:p>
            <a:r>
              <a:rPr lang="en-ZA" dirty="0" smtClean="0"/>
              <a:t>In the </a:t>
            </a:r>
            <a:r>
              <a:rPr lang="en-ZA" dirty="0" smtClean="0"/>
              <a:t>book of Revelation we see a group </a:t>
            </a:r>
            <a:r>
              <a:rPr lang="en-ZA" dirty="0" smtClean="0"/>
              <a:t>of people </a:t>
            </a:r>
            <a:r>
              <a:rPr lang="en-ZA" dirty="0" smtClean="0"/>
              <a:t>who have both </a:t>
            </a:r>
            <a:r>
              <a:rPr lang="he-IL" dirty="0" smtClean="0"/>
              <a:t>יהושע</a:t>
            </a:r>
            <a:r>
              <a:rPr lang="en-ZA" dirty="0" smtClean="0"/>
              <a:t> </a:t>
            </a:r>
            <a:r>
              <a:rPr lang="en-ZA" dirty="0" smtClean="0"/>
              <a:t>and Torah, and the dragon is enraged by them!</a:t>
            </a:r>
          </a:p>
          <a:p>
            <a:pPr algn="ctr"/>
            <a:r>
              <a:rPr lang="en-ZA" i="1" dirty="0" smtClean="0">
                <a:solidFill>
                  <a:srgbClr val="004821"/>
                </a:solidFill>
              </a:rPr>
              <a:t>And the dragon was enraged with the woman, and he went to fight with the remnant of her seed, </a:t>
            </a:r>
            <a:r>
              <a:rPr lang="en-ZA" b="1" i="1" dirty="0" smtClean="0">
                <a:solidFill>
                  <a:srgbClr val="004821"/>
                </a:solidFill>
              </a:rPr>
              <a:t>those guarding the commands of Elohim and possessing the witness of </a:t>
            </a:r>
            <a:r>
              <a:rPr lang="he-IL" b="1" i="1" dirty="0" smtClean="0">
                <a:solidFill>
                  <a:srgbClr val="004821"/>
                </a:solidFill>
              </a:rPr>
              <a:t>יהושע</a:t>
            </a:r>
            <a:r>
              <a:rPr lang="en-US" b="1" i="1" dirty="0" smtClean="0">
                <a:solidFill>
                  <a:srgbClr val="004821"/>
                </a:solidFill>
              </a:rPr>
              <a:t> Messiah. </a:t>
            </a:r>
          </a:p>
          <a:p>
            <a:pPr algn="ctr"/>
            <a:r>
              <a:rPr lang="en-US" b="1" i="1" dirty="0" smtClean="0">
                <a:solidFill>
                  <a:srgbClr val="004821"/>
                </a:solidFill>
              </a:rPr>
              <a:t>(Revelation 12:17)</a:t>
            </a:r>
          </a:p>
          <a:p>
            <a:endParaRPr lang="en-US" dirty="0" smtClean="0"/>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TWO WITNESSES</a:t>
            </a:r>
            <a:endParaRPr lang="en-ZA" dirty="0"/>
          </a:p>
        </p:txBody>
      </p:sp>
      <p:sp>
        <p:nvSpPr>
          <p:cNvPr id="3" name="Content Placeholder 2"/>
          <p:cNvSpPr>
            <a:spLocks noGrp="1"/>
          </p:cNvSpPr>
          <p:nvPr>
            <p:ph idx="1"/>
          </p:nvPr>
        </p:nvSpPr>
        <p:spPr/>
        <p:txBody>
          <a:bodyPr>
            <a:normAutofit lnSpcReduction="10000"/>
          </a:bodyPr>
          <a:lstStyle/>
          <a:p>
            <a:pPr algn="l"/>
            <a:r>
              <a:rPr lang="en-ZA" b="1" dirty="0" smtClean="0"/>
              <a:t>On the mount of transfiguration: </a:t>
            </a:r>
          </a:p>
          <a:p>
            <a:pPr algn="ctr"/>
            <a:r>
              <a:rPr lang="en-ZA" i="1" dirty="0" smtClean="0">
                <a:solidFill>
                  <a:srgbClr val="004821"/>
                </a:solidFill>
              </a:rPr>
              <a:t>And </a:t>
            </a:r>
            <a:r>
              <a:rPr lang="en-ZA" i="1" dirty="0" smtClean="0">
                <a:solidFill>
                  <a:srgbClr val="004821"/>
                </a:solidFill>
              </a:rPr>
              <a:t>there appeared to them </a:t>
            </a:r>
            <a:r>
              <a:rPr lang="en-ZA" i="1" dirty="0" err="1" smtClean="0">
                <a:solidFill>
                  <a:srgbClr val="004821"/>
                </a:solidFill>
              </a:rPr>
              <a:t>Ěliyahu</a:t>
            </a:r>
            <a:r>
              <a:rPr lang="en-ZA" i="1" dirty="0" smtClean="0">
                <a:solidFill>
                  <a:srgbClr val="004821"/>
                </a:solidFill>
              </a:rPr>
              <a:t> with </a:t>
            </a:r>
            <a:r>
              <a:rPr lang="en-ZA" i="1" dirty="0" err="1" smtClean="0">
                <a:solidFill>
                  <a:srgbClr val="004821"/>
                </a:solidFill>
              </a:rPr>
              <a:t>Mosheh</a:t>
            </a:r>
            <a:r>
              <a:rPr lang="en-ZA" i="1" dirty="0" smtClean="0">
                <a:solidFill>
                  <a:srgbClr val="004821"/>
                </a:solidFill>
              </a:rPr>
              <a:t>, and they were talking with </a:t>
            </a:r>
            <a:r>
              <a:rPr lang="he-IL" i="1" dirty="0" smtClean="0">
                <a:solidFill>
                  <a:srgbClr val="004821"/>
                </a:solidFill>
              </a:rPr>
              <a:t>יהושע</a:t>
            </a:r>
            <a:r>
              <a:rPr lang="en-ZA" i="1" dirty="0" smtClean="0">
                <a:solidFill>
                  <a:srgbClr val="004821"/>
                </a:solidFill>
              </a:rPr>
              <a:t>. </a:t>
            </a:r>
            <a:r>
              <a:rPr lang="en-US" b="1" i="1" dirty="0" smtClean="0">
                <a:solidFill>
                  <a:srgbClr val="004821"/>
                </a:solidFill>
              </a:rPr>
              <a:t>(Mark 9:4)</a:t>
            </a:r>
          </a:p>
          <a:p>
            <a:r>
              <a:rPr lang="en-ZA" b="1" dirty="0" smtClean="0"/>
              <a:t>Book of revelation: </a:t>
            </a:r>
          </a:p>
          <a:p>
            <a:pPr algn="ctr"/>
            <a:r>
              <a:rPr lang="en-ZA" i="1" dirty="0" smtClean="0">
                <a:solidFill>
                  <a:srgbClr val="004821"/>
                </a:solidFill>
              </a:rPr>
              <a:t>“</a:t>
            </a:r>
            <a:r>
              <a:rPr lang="en-ZA" i="1" dirty="0" smtClean="0">
                <a:solidFill>
                  <a:srgbClr val="004821"/>
                </a:solidFill>
              </a:rPr>
              <a:t>And I shall give unto my two witnesses, and they shall prophesy one thousand two hundred and sixty days, clad in sackcloth.” These are the two olive trees and the two </a:t>
            </a:r>
            <a:r>
              <a:rPr lang="en-ZA" i="1" dirty="0" err="1" smtClean="0">
                <a:solidFill>
                  <a:srgbClr val="004821"/>
                </a:solidFill>
              </a:rPr>
              <a:t>lampstands</a:t>
            </a:r>
            <a:r>
              <a:rPr lang="en-ZA" i="1" dirty="0" smtClean="0">
                <a:solidFill>
                  <a:srgbClr val="004821"/>
                </a:solidFill>
              </a:rPr>
              <a:t> that are standing before the Elohim of the earth. And if anyone wishes to harm them, fire comes out from their mouth and consumes their enemies. And if anyone wishes to harm them, he has to be killed in that way. These possess authority to shut the heaven, so that no rain falls in the days of their prophecy. And they possess authority over waters to turn them to blood, and to smite the earth with all plagues, as often as they wish. </a:t>
            </a:r>
            <a:r>
              <a:rPr lang="en-ZA" b="1" i="1" dirty="0" smtClean="0">
                <a:solidFill>
                  <a:srgbClr val="004821"/>
                </a:solidFill>
              </a:rPr>
              <a:t>(</a:t>
            </a:r>
            <a:r>
              <a:rPr lang="en-ZA" b="1" i="1" dirty="0" smtClean="0">
                <a:solidFill>
                  <a:srgbClr val="004821"/>
                </a:solidFill>
              </a:rPr>
              <a:t>Revelation 11:3-6</a:t>
            </a:r>
            <a:r>
              <a:rPr lang="en-ZA" b="1" i="1" dirty="0" smtClean="0">
                <a:solidFill>
                  <a:srgbClr val="004821"/>
                </a:solidFill>
              </a:rPr>
              <a:t>) </a:t>
            </a:r>
          </a:p>
          <a:p>
            <a:pPr algn="l">
              <a:buFont typeface="Arial" pitchFamily="34" charset="0"/>
              <a:buChar char="•"/>
            </a:pPr>
            <a:r>
              <a:rPr lang="en-ZA" dirty="0" smtClean="0"/>
              <a:t>Through whom did </a:t>
            </a:r>
            <a:r>
              <a:rPr lang="he-IL" dirty="0" smtClean="0"/>
              <a:t>יהוה</a:t>
            </a:r>
            <a:r>
              <a:rPr lang="en-ZA" dirty="0" smtClean="0"/>
              <a:t> block and release the rains: Elijah (1Kings 18)</a:t>
            </a:r>
          </a:p>
          <a:p>
            <a:pPr algn="l">
              <a:buFont typeface="Arial" pitchFamily="34" charset="0"/>
              <a:buChar char="•"/>
            </a:pPr>
            <a:r>
              <a:rPr lang="en-ZA" dirty="0" smtClean="0"/>
              <a:t>Through whom did </a:t>
            </a:r>
            <a:r>
              <a:rPr lang="he-IL" dirty="0" smtClean="0"/>
              <a:t>יהוה</a:t>
            </a:r>
            <a:r>
              <a:rPr lang="en-ZA" dirty="0" smtClean="0"/>
              <a:t>  bring the plagues into Egypt. - Moses</a:t>
            </a:r>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MOSES ENCOURAGES</a:t>
            </a:r>
            <a:endParaRPr lang="en-ZA" dirty="0"/>
          </a:p>
        </p:txBody>
      </p:sp>
      <p:sp>
        <p:nvSpPr>
          <p:cNvPr id="3" name="Content Placeholder 2"/>
          <p:cNvSpPr>
            <a:spLocks noGrp="1"/>
          </p:cNvSpPr>
          <p:nvPr>
            <p:ph idx="1"/>
          </p:nvPr>
        </p:nvSpPr>
        <p:spPr/>
        <p:txBody>
          <a:bodyPr>
            <a:noAutofit/>
          </a:bodyPr>
          <a:lstStyle/>
          <a:p>
            <a:pPr algn="ctr">
              <a:lnSpc>
                <a:spcPts val="2400"/>
              </a:lnSpc>
            </a:pPr>
            <a:r>
              <a:rPr lang="en-ZA" i="1" dirty="0" smtClean="0">
                <a:solidFill>
                  <a:srgbClr val="004821"/>
                </a:solidFill>
              </a:rPr>
              <a:t>“Be strong and courageous, do not fear nor be afraid of them. For it is </a:t>
            </a:r>
            <a:r>
              <a:rPr lang="he-IL" i="1" dirty="0" smtClean="0">
                <a:solidFill>
                  <a:srgbClr val="004821"/>
                </a:solidFill>
              </a:rPr>
              <a:t>יהוה</a:t>
            </a:r>
            <a:r>
              <a:rPr lang="en-ZA" i="1" dirty="0" smtClean="0">
                <a:solidFill>
                  <a:srgbClr val="004821"/>
                </a:solidFill>
              </a:rPr>
              <a:t> your Elohim who is going with you. He does not fail you nor forsake you.” </a:t>
            </a:r>
            <a:r>
              <a:rPr lang="en-US" b="1" i="1" dirty="0" smtClean="0">
                <a:solidFill>
                  <a:srgbClr val="004821"/>
                </a:solidFill>
              </a:rPr>
              <a:t>(Deuteronomy 31:6)</a:t>
            </a:r>
          </a:p>
          <a:p>
            <a:pPr>
              <a:lnSpc>
                <a:spcPts val="2400"/>
              </a:lnSpc>
            </a:pPr>
            <a:r>
              <a:rPr lang="en-ZA" dirty="0" smtClean="0"/>
              <a:t>The nation of Israel is at a critical transition, they are on the verge of seeing the realization of</a:t>
            </a:r>
            <a:r>
              <a:rPr lang="he-IL" dirty="0" smtClean="0"/>
              <a:t>יהוה </a:t>
            </a:r>
            <a:r>
              <a:rPr lang="en-ZA" dirty="0" smtClean="0"/>
              <a:t>’s promise by entering the Promised Land, but they must move forward without Moses. Moses wants them to understand that they are not being deserted and encourages the Israelites to be strong and courageous as they are led by </a:t>
            </a:r>
            <a:r>
              <a:rPr lang="he-IL" dirty="0" smtClean="0"/>
              <a:t>יהוה</a:t>
            </a:r>
            <a:r>
              <a:rPr lang="en-ZA" dirty="0" smtClean="0"/>
              <a:t> and Joshua across the Jordan into the Promised Land. Furthermore, </a:t>
            </a:r>
            <a:r>
              <a:rPr lang="he-IL" dirty="0" smtClean="0"/>
              <a:t>יהוה</a:t>
            </a:r>
            <a:r>
              <a:rPr lang="en-ZA" dirty="0" smtClean="0"/>
              <a:t> is not only going with them, but He is profoundly committed to them. </a:t>
            </a:r>
          </a:p>
          <a:p>
            <a:pPr>
              <a:lnSpc>
                <a:spcPts val="2400"/>
              </a:lnSpc>
            </a:pPr>
            <a:r>
              <a:rPr lang="en-ZA" dirty="0" smtClean="0"/>
              <a:t>Like the Israelites, we are in transitions and on the verge of entering a new thing. We are also encouraged by </a:t>
            </a:r>
            <a:r>
              <a:rPr lang="he-IL" dirty="0" smtClean="0"/>
              <a:t>יהושע</a:t>
            </a:r>
            <a:r>
              <a:rPr lang="en-ZA" dirty="0" smtClean="0"/>
              <a:t> to set our sites </a:t>
            </a:r>
            <a:r>
              <a:rPr lang="en-ZA" dirty="0" smtClean="0"/>
              <a:t>for the Kingdom:</a:t>
            </a:r>
            <a:endParaRPr lang="en-ZA" dirty="0" smtClean="0"/>
          </a:p>
          <a:p>
            <a:pPr algn="ctr"/>
            <a:r>
              <a:rPr lang="en-ZA" i="1" dirty="0" smtClean="0">
                <a:solidFill>
                  <a:srgbClr val="004821"/>
                </a:solidFill>
              </a:rPr>
              <a:t>“But seek the reign of Elohim, and all these shall be added to you. “Do not fear, little flock, because your Father did delight to give you the reign. </a:t>
            </a:r>
            <a:r>
              <a:rPr lang="en-ZA" b="1" i="1" dirty="0" smtClean="0">
                <a:solidFill>
                  <a:srgbClr val="004821"/>
                </a:solidFill>
              </a:rPr>
              <a:t>(Luke </a:t>
            </a:r>
            <a:r>
              <a:rPr lang="en-ZA" b="1" i="1" dirty="0" smtClean="0">
                <a:solidFill>
                  <a:srgbClr val="004821"/>
                </a:solidFill>
              </a:rPr>
              <a:t>12:31-32)</a:t>
            </a:r>
          </a:p>
          <a:p>
            <a:endParaRPr lang="en-ZA" dirty="0" smtClean="0"/>
          </a:p>
          <a:p>
            <a:pPr>
              <a:lnSpc>
                <a:spcPts val="2400"/>
              </a:lnSpc>
            </a:pPr>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JOSHUA  ENCOURAGED</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And </a:t>
            </a:r>
            <a:r>
              <a:rPr lang="en-ZA" i="1" dirty="0" err="1" smtClean="0">
                <a:solidFill>
                  <a:srgbClr val="004821"/>
                </a:solidFill>
              </a:rPr>
              <a:t>Mosheh</a:t>
            </a:r>
            <a:r>
              <a:rPr lang="en-ZA" i="1" dirty="0" smtClean="0">
                <a:solidFill>
                  <a:srgbClr val="004821"/>
                </a:solidFill>
              </a:rPr>
              <a:t> called </a:t>
            </a:r>
            <a:r>
              <a:rPr lang="en-ZA" i="1" dirty="0" err="1" smtClean="0">
                <a:solidFill>
                  <a:srgbClr val="004821"/>
                </a:solidFill>
              </a:rPr>
              <a:t>Yehoshua</a:t>
            </a:r>
            <a:r>
              <a:rPr lang="en-ZA" i="1" dirty="0" smtClean="0">
                <a:solidFill>
                  <a:srgbClr val="004821"/>
                </a:solidFill>
              </a:rPr>
              <a:t> and said to him before the eyes of all </a:t>
            </a:r>
            <a:r>
              <a:rPr lang="en-ZA" i="1" dirty="0" err="1" smtClean="0">
                <a:solidFill>
                  <a:srgbClr val="004821"/>
                </a:solidFill>
              </a:rPr>
              <a:t>Yisra’ĕl</a:t>
            </a:r>
            <a:r>
              <a:rPr lang="en-ZA" i="1" dirty="0" smtClean="0">
                <a:solidFill>
                  <a:srgbClr val="004821"/>
                </a:solidFill>
              </a:rPr>
              <a:t>, “Be strong and courageous, for you are going with this people to the land which </a:t>
            </a:r>
            <a:r>
              <a:rPr lang="he-IL" i="1" dirty="0" smtClean="0">
                <a:solidFill>
                  <a:srgbClr val="004821"/>
                </a:solidFill>
              </a:rPr>
              <a:t>יהוה</a:t>
            </a:r>
            <a:r>
              <a:rPr lang="en-ZA" i="1" dirty="0" smtClean="0">
                <a:solidFill>
                  <a:srgbClr val="004821"/>
                </a:solidFill>
              </a:rPr>
              <a:t> has sworn to their fathers to give them, and you are to let them inherit it. “And it is </a:t>
            </a:r>
            <a:r>
              <a:rPr lang="he-IL" i="1" dirty="0" smtClean="0">
                <a:solidFill>
                  <a:srgbClr val="004821"/>
                </a:solidFill>
              </a:rPr>
              <a:t>יהוה</a:t>
            </a:r>
            <a:r>
              <a:rPr lang="en-ZA" i="1" dirty="0" smtClean="0">
                <a:solidFill>
                  <a:srgbClr val="004821"/>
                </a:solidFill>
              </a:rPr>
              <a:t> who is going before you, He Himself is with you. He does not fail you nor forsake you. Do not fear nor be discouraged</a:t>
            </a:r>
            <a:r>
              <a:rPr lang="en-ZA" b="1" i="1" dirty="0" smtClean="0">
                <a:solidFill>
                  <a:srgbClr val="004821"/>
                </a:solidFill>
              </a:rPr>
              <a:t>.” </a:t>
            </a:r>
            <a:r>
              <a:rPr lang="en-US" b="1" i="1" dirty="0" smtClean="0">
                <a:solidFill>
                  <a:srgbClr val="004821"/>
                </a:solidFill>
              </a:rPr>
              <a:t>(Deuteronomy 31:7-8)</a:t>
            </a:r>
          </a:p>
          <a:p>
            <a:r>
              <a:rPr lang="en-ZA" dirty="0" smtClean="0"/>
              <a:t>Knowing that even leaders need to be reminded to receive the mantle of authority with courage, both Moses and </a:t>
            </a:r>
            <a:r>
              <a:rPr lang="he-IL" dirty="0" smtClean="0"/>
              <a:t>יהוה</a:t>
            </a:r>
            <a:r>
              <a:rPr lang="en-ZA" dirty="0" smtClean="0"/>
              <a:t> encouraged Joshua.</a:t>
            </a:r>
          </a:p>
          <a:p>
            <a:pPr algn="ctr"/>
            <a:r>
              <a:rPr lang="en-ZA" i="1" dirty="0" smtClean="0">
                <a:solidFill>
                  <a:srgbClr val="004821"/>
                </a:solidFill>
              </a:rPr>
              <a:t>And He commanded </a:t>
            </a:r>
            <a:r>
              <a:rPr lang="en-ZA" i="1" dirty="0" err="1" smtClean="0">
                <a:solidFill>
                  <a:srgbClr val="004821"/>
                </a:solidFill>
              </a:rPr>
              <a:t>Yehoshua</a:t>
            </a:r>
            <a:r>
              <a:rPr lang="en-ZA" i="1" dirty="0" smtClean="0">
                <a:solidFill>
                  <a:srgbClr val="004821"/>
                </a:solidFill>
              </a:rPr>
              <a:t> son of Nun, and said, “Be strong and courageous, for you are to bring the children of </a:t>
            </a:r>
            <a:r>
              <a:rPr lang="en-ZA" i="1" dirty="0" err="1" smtClean="0">
                <a:solidFill>
                  <a:srgbClr val="004821"/>
                </a:solidFill>
              </a:rPr>
              <a:t>Yisra’ĕl</a:t>
            </a:r>
            <a:r>
              <a:rPr lang="en-ZA" i="1" dirty="0" smtClean="0">
                <a:solidFill>
                  <a:srgbClr val="004821"/>
                </a:solidFill>
              </a:rPr>
              <a:t> into the land of which I swore to them, and I Myself am with you.” </a:t>
            </a:r>
          </a:p>
          <a:p>
            <a:pPr algn="ctr"/>
            <a:r>
              <a:rPr lang="en-ZA" b="1" i="1" dirty="0" smtClean="0">
                <a:solidFill>
                  <a:srgbClr val="004821"/>
                </a:solidFill>
              </a:rPr>
              <a:t>(Deuteronomy 31:23)</a:t>
            </a:r>
          </a:p>
          <a:p>
            <a:pPr algn="ctr"/>
            <a:endParaRPr lang="en-ZA" i="1" dirty="0" smtClean="0">
              <a:solidFill>
                <a:srgbClr val="004821"/>
              </a:solidFill>
            </a:endParaRPr>
          </a:p>
          <a:p>
            <a:pPr algn="ctr"/>
            <a:endParaRPr lang="en-ZA" i="1" dirty="0" smtClean="0">
              <a:solidFill>
                <a:srgbClr val="004821"/>
              </a:solidFill>
            </a:endParaRPr>
          </a:p>
          <a:p>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VICTORY</a:t>
            </a:r>
            <a:endParaRPr lang="en-ZA" dirty="0"/>
          </a:p>
        </p:txBody>
      </p:sp>
      <p:sp>
        <p:nvSpPr>
          <p:cNvPr id="3" name="Content Placeholder 2"/>
          <p:cNvSpPr>
            <a:spLocks noGrp="1"/>
          </p:cNvSpPr>
          <p:nvPr>
            <p:ph idx="1"/>
          </p:nvPr>
        </p:nvSpPr>
        <p:spPr/>
        <p:txBody>
          <a:bodyPr>
            <a:normAutofit lnSpcReduction="10000"/>
          </a:bodyPr>
          <a:lstStyle/>
          <a:p>
            <a:r>
              <a:rPr lang="en-ZA" dirty="0" smtClean="0"/>
              <a:t>The Almighty gives victory to Israel through Joshua’s leadership, but they also </a:t>
            </a:r>
            <a:r>
              <a:rPr lang="en-ZA" dirty="0" smtClean="0"/>
              <a:t>were participants</a:t>
            </a:r>
            <a:r>
              <a:rPr lang="en-ZA" dirty="0" smtClean="0"/>
              <a:t>. In the same way </a:t>
            </a:r>
            <a:r>
              <a:rPr lang="he-IL" dirty="0" smtClean="0"/>
              <a:t>יהושע</a:t>
            </a:r>
            <a:r>
              <a:rPr lang="en-ZA" dirty="0" smtClean="0"/>
              <a:t> </a:t>
            </a:r>
            <a:r>
              <a:rPr lang="en-ZA" dirty="0" smtClean="0"/>
              <a:t>will enter the land as a warrior WITH His people. </a:t>
            </a:r>
            <a:r>
              <a:rPr lang="en-ZA" dirty="0" smtClean="0"/>
              <a:t>That is </a:t>
            </a:r>
            <a:r>
              <a:rPr lang="en-ZA" dirty="0" smtClean="0"/>
              <a:t>the Hebraic concept of national salvation – being led to the Promised Land, overcoming </a:t>
            </a:r>
            <a:r>
              <a:rPr lang="en-ZA" dirty="0" smtClean="0"/>
              <a:t>its inhabitants</a:t>
            </a:r>
            <a:r>
              <a:rPr lang="en-ZA" dirty="0" smtClean="0"/>
              <a:t>, and living in shalom with Messiah as the King!</a:t>
            </a:r>
          </a:p>
          <a:p>
            <a:pPr algn="ctr"/>
            <a:r>
              <a:rPr lang="en-ZA" i="1" dirty="0" smtClean="0">
                <a:solidFill>
                  <a:srgbClr val="004821"/>
                </a:solidFill>
              </a:rPr>
              <a:t>And I saw the heaven opened, and there was a white horse. And He who sat on him was called Trustworthy and True, and in righteousness He judges and fights</a:t>
            </a:r>
            <a:r>
              <a:rPr lang="en-ZA" i="1" dirty="0" smtClean="0">
                <a:solidFill>
                  <a:srgbClr val="004821"/>
                </a:solidFill>
              </a:rPr>
              <a:t>. </a:t>
            </a:r>
            <a:r>
              <a:rPr lang="en-ZA" i="1" dirty="0" smtClean="0">
                <a:solidFill>
                  <a:srgbClr val="004821"/>
                </a:solidFill>
              </a:rPr>
              <a:t>And His eyes were as a flame of fire, and on His head were many crowns, having a Name that had been written, which no one had perceived except </a:t>
            </a:r>
            <a:r>
              <a:rPr lang="en-ZA" i="1" dirty="0" smtClean="0">
                <a:solidFill>
                  <a:srgbClr val="004821"/>
                </a:solidFill>
              </a:rPr>
              <a:t>Himself – </a:t>
            </a:r>
            <a:r>
              <a:rPr lang="en-ZA" i="1" dirty="0" smtClean="0">
                <a:solidFill>
                  <a:srgbClr val="004821"/>
                </a:solidFill>
              </a:rPr>
              <a:t>and having been dressed in a robe dipped in blood – and His Name is called: The Word of </a:t>
            </a:r>
            <a:r>
              <a:rPr lang="he-IL" i="1" dirty="0" smtClean="0">
                <a:solidFill>
                  <a:srgbClr val="004821"/>
                </a:solidFill>
              </a:rPr>
              <a:t>יהוה</a:t>
            </a:r>
            <a:r>
              <a:rPr lang="en-ZA" i="1" dirty="0" smtClean="0">
                <a:solidFill>
                  <a:srgbClr val="004821"/>
                </a:solidFill>
              </a:rPr>
              <a:t>. </a:t>
            </a:r>
            <a:r>
              <a:rPr lang="en-ZA" i="1" dirty="0" smtClean="0">
                <a:solidFill>
                  <a:srgbClr val="004821"/>
                </a:solidFill>
              </a:rPr>
              <a:t>And the armies in the heaven, dressed in fine linen, white and clean, followed Him on white horses. And out of His mouth goes a sharp sword, that with it He should smite the nations. And He shall shepherd them with a rod of iron. And He treads the winepress of the fierceness and wrath of </a:t>
            </a:r>
            <a:r>
              <a:rPr lang="en-ZA" i="1" dirty="0" err="1" smtClean="0">
                <a:solidFill>
                  <a:srgbClr val="004821"/>
                </a:solidFill>
              </a:rPr>
              <a:t>Ěl</a:t>
            </a:r>
            <a:r>
              <a:rPr lang="en-ZA" i="1" dirty="0" smtClean="0">
                <a:solidFill>
                  <a:srgbClr val="004821"/>
                </a:solidFill>
              </a:rPr>
              <a:t> Shaddai</a:t>
            </a:r>
            <a:r>
              <a:rPr lang="en-ZA" b="1" i="1" dirty="0" smtClean="0">
                <a:solidFill>
                  <a:srgbClr val="004821"/>
                </a:solidFill>
              </a:rPr>
              <a:t>. </a:t>
            </a:r>
            <a:r>
              <a:rPr lang="en-US" b="1" i="1" dirty="0" smtClean="0">
                <a:solidFill>
                  <a:srgbClr val="004821"/>
                </a:solidFill>
              </a:rPr>
              <a:t>(</a:t>
            </a:r>
            <a:r>
              <a:rPr lang="en-US" b="1" i="1" dirty="0" smtClean="0">
                <a:solidFill>
                  <a:srgbClr val="004821"/>
                </a:solidFill>
              </a:rPr>
              <a:t>Revelation 19:11-15)</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WRITING OF THE TORAH</a:t>
            </a:r>
            <a:endParaRPr lang="en-ZA" dirty="0"/>
          </a:p>
        </p:txBody>
      </p:sp>
      <p:sp>
        <p:nvSpPr>
          <p:cNvPr id="3" name="Content Placeholder 2"/>
          <p:cNvSpPr>
            <a:spLocks noGrp="1"/>
          </p:cNvSpPr>
          <p:nvPr>
            <p:ph idx="1"/>
          </p:nvPr>
        </p:nvSpPr>
        <p:spPr/>
        <p:txBody>
          <a:bodyPr>
            <a:noAutofit/>
          </a:bodyPr>
          <a:lstStyle/>
          <a:p>
            <a:r>
              <a:rPr lang="en-ZA" dirty="0" smtClean="0"/>
              <a:t>Now Moses is instructed to write “this Torah” (most believe “this” to mean only </a:t>
            </a:r>
            <a:r>
              <a:rPr lang="en-ZA" dirty="0" smtClean="0"/>
              <a:t>Deuteronomy) and give </a:t>
            </a:r>
            <a:r>
              <a:rPr lang="en-ZA" dirty="0" smtClean="0"/>
              <a:t>it to the Levites and the elders. Every seven years it will be read in a special ceremony: </a:t>
            </a:r>
            <a:endParaRPr lang="en-ZA" dirty="0" smtClean="0"/>
          </a:p>
          <a:p>
            <a:pPr algn="ctr"/>
            <a:r>
              <a:rPr lang="en-ZA" i="1" dirty="0" smtClean="0">
                <a:solidFill>
                  <a:srgbClr val="004821"/>
                </a:solidFill>
              </a:rPr>
              <a:t>And </a:t>
            </a:r>
            <a:r>
              <a:rPr lang="en-ZA" i="1" dirty="0" err="1" smtClean="0">
                <a:solidFill>
                  <a:srgbClr val="004821"/>
                </a:solidFill>
              </a:rPr>
              <a:t>Mosheh</a:t>
            </a:r>
            <a:r>
              <a:rPr lang="en-ZA" i="1" dirty="0" smtClean="0">
                <a:solidFill>
                  <a:srgbClr val="004821"/>
                </a:solidFill>
              </a:rPr>
              <a:t> wrote this Torah and gave it to the priests, the sons of </a:t>
            </a:r>
            <a:r>
              <a:rPr lang="en-ZA" i="1" dirty="0" err="1" smtClean="0">
                <a:solidFill>
                  <a:srgbClr val="004821"/>
                </a:solidFill>
              </a:rPr>
              <a:t>Lĕwi</a:t>
            </a:r>
            <a:r>
              <a:rPr lang="en-ZA" i="1" dirty="0" smtClean="0">
                <a:solidFill>
                  <a:srgbClr val="004821"/>
                </a:solidFill>
              </a:rPr>
              <a:t>, who bore the ark of the covenant of </a:t>
            </a:r>
            <a:r>
              <a:rPr lang="he-IL" i="1" dirty="0" smtClean="0">
                <a:solidFill>
                  <a:srgbClr val="004821"/>
                </a:solidFill>
              </a:rPr>
              <a:t>יהוה</a:t>
            </a:r>
            <a:r>
              <a:rPr lang="en-ZA" i="1" dirty="0" smtClean="0">
                <a:solidFill>
                  <a:srgbClr val="004821"/>
                </a:solidFill>
              </a:rPr>
              <a:t>, and to all the elders of </a:t>
            </a:r>
            <a:r>
              <a:rPr lang="en-ZA" i="1" dirty="0" err="1" smtClean="0">
                <a:solidFill>
                  <a:srgbClr val="004821"/>
                </a:solidFill>
              </a:rPr>
              <a:t>Yisra’ĕl</a:t>
            </a:r>
            <a:r>
              <a:rPr lang="en-ZA" i="1" dirty="0" smtClean="0">
                <a:solidFill>
                  <a:srgbClr val="004821"/>
                </a:solidFill>
              </a:rPr>
              <a:t>. And </a:t>
            </a:r>
            <a:r>
              <a:rPr lang="en-ZA" i="1" dirty="0" err="1" smtClean="0">
                <a:solidFill>
                  <a:srgbClr val="004821"/>
                </a:solidFill>
              </a:rPr>
              <a:t>Mosheh</a:t>
            </a:r>
            <a:r>
              <a:rPr lang="en-ZA" i="1" dirty="0" smtClean="0">
                <a:solidFill>
                  <a:srgbClr val="004821"/>
                </a:solidFill>
              </a:rPr>
              <a:t> commanded them, saying, “At the end of seven years, at the appointed time, the year of release, at the Festival of Booths, when all </a:t>
            </a:r>
            <a:r>
              <a:rPr lang="en-ZA" i="1" dirty="0" err="1" smtClean="0">
                <a:solidFill>
                  <a:srgbClr val="004821"/>
                </a:solidFill>
              </a:rPr>
              <a:t>Yisra’ĕl</a:t>
            </a:r>
            <a:r>
              <a:rPr lang="en-ZA" i="1" dirty="0" smtClean="0">
                <a:solidFill>
                  <a:srgbClr val="004821"/>
                </a:solidFill>
              </a:rPr>
              <a:t> comes to appear before </a:t>
            </a:r>
            <a:r>
              <a:rPr lang="he-IL" i="1" dirty="0" smtClean="0">
                <a:solidFill>
                  <a:srgbClr val="004821"/>
                </a:solidFill>
              </a:rPr>
              <a:t>יהוה</a:t>
            </a:r>
            <a:r>
              <a:rPr lang="en-ZA" i="1" dirty="0" smtClean="0">
                <a:solidFill>
                  <a:srgbClr val="004821"/>
                </a:solidFill>
              </a:rPr>
              <a:t> your Elohim in the place which He chooses, read this Torah before all </a:t>
            </a:r>
            <a:r>
              <a:rPr lang="en-ZA" i="1" dirty="0" err="1" smtClean="0">
                <a:solidFill>
                  <a:srgbClr val="004821"/>
                </a:solidFill>
              </a:rPr>
              <a:t>Yisra’ĕl</a:t>
            </a:r>
            <a:r>
              <a:rPr lang="en-ZA" i="1" dirty="0" smtClean="0">
                <a:solidFill>
                  <a:srgbClr val="004821"/>
                </a:solidFill>
              </a:rPr>
              <a:t> in their hearing. “Assemble the people, the men and the women and the little ones, and your sojourner who is within your gates, so that they hear, and so that they learn to fear </a:t>
            </a:r>
            <a:r>
              <a:rPr lang="he-IL" i="1" dirty="0" smtClean="0">
                <a:solidFill>
                  <a:srgbClr val="004821"/>
                </a:solidFill>
              </a:rPr>
              <a:t>יהוה</a:t>
            </a:r>
            <a:r>
              <a:rPr lang="en-ZA" i="1" dirty="0" smtClean="0">
                <a:solidFill>
                  <a:srgbClr val="004821"/>
                </a:solidFill>
              </a:rPr>
              <a:t> your Elohim and guard to do all the Words of this Torah</a:t>
            </a:r>
            <a:r>
              <a:rPr lang="en-ZA" i="1" dirty="0" smtClean="0">
                <a:solidFill>
                  <a:srgbClr val="004821"/>
                </a:solidFill>
              </a:rPr>
              <a:t>.</a:t>
            </a:r>
            <a:r>
              <a:rPr lang="en-ZA" dirty="0" smtClean="0"/>
              <a:t> </a:t>
            </a:r>
            <a:r>
              <a:rPr lang="en-ZA" i="1" dirty="0" smtClean="0">
                <a:solidFill>
                  <a:srgbClr val="004821"/>
                </a:solidFill>
              </a:rPr>
              <a:t>“And their children, who have not known it, should hear and learn to fear </a:t>
            </a:r>
            <a:r>
              <a:rPr lang="he-IL" i="1" dirty="0" smtClean="0">
                <a:solidFill>
                  <a:srgbClr val="004821"/>
                </a:solidFill>
              </a:rPr>
              <a:t>יהוה</a:t>
            </a:r>
            <a:r>
              <a:rPr lang="en-ZA" i="1" dirty="0" smtClean="0">
                <a:solidFill>
                  <a:srgbClr val="004821"/>
                </a:solidFill>
              </a:rPr>
              <a:t> your Elohim as long as you live in the land you are passing over the </a:t>
            </a:r>
            <a:r>
              <a:rPr lang="en-ZA" i="1" dirty="0" err="1" smtClean="0">
                <a:solidFill>
                  <a:srgbClr val="004821"/>
                </a:solidFill>
              </a:rPr>
              <a:t>Yardĕn</a:t>
            </a:r>
            <a:r>
              <a:rPr lang="en-ZA" i="1" dirty="0" smtClean="0">
                <a:solidFill>
                  <a:srgbClr val="004821"/>
                </a:solidFill>
              </a:rPr>
              <a:t> to possess.” </a:t>
            </a:r>
            <a:r>
              <a:rPr lang="en-US" b="1" i="1" dirty="0" smtClean="0">
                <a:solidFill>
                  <a:srgbClr val="004821"/>
                </a:solidFill>
              </a:rPr>
              <a:t>(</a:t>
            </a:r>
            <a:r>
              <a:rPr lang="en-US" b="1" i="1" dirty="0" smtClean="0">
                <a:solidFill>
                  <a:srgbClr val="004821"/>
                </a:solidFill>
              </a:rPr>
              <a:t>Deuteronomy </a:t>
            </a:r>
            <a:r>
              <a:rPr lang="en-US" b="1" i="1" dirty="0" smtClean="0">
                <a:solidFill>
                  <a:srgbClr val="004821"/>
                </a:solidFill>
              </a:rPr>
              <a:t>31:9-13</a:t>
            </a:r>
            <a:r>
              <a:rPr lang="en-US" b="1" i="1" dirty="0" smtClean="0">
                <a:solidFill>
                  <a:srgbClr val="004821"/>
                </a:solidFill>
              </a:rPr>
              <a:t>)</a:t>
            </a:r>
          </a:p>
          <a:p>
            <a:endParaRPr lang="en-US" dirty="0" smtClean="0"/>
          </a:p>
          <a:p>
            <a:r>
              <a:rPr lang="en-ZA" i="1" dirty="0" smtClean="0">
                <a:solidFill>
                  <a:srgbClr val="004821"/>
                </a:solidFill>
              </a:rPr>
              <a:t> </a:t>
            </a:r>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HAKHEL</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This special ceremony is called the </a:t>
            </a:r>
            <a:r>
              <a:rPr lang="en-ZA" dirty="0" err="1" smtClean="0"/>
              <a:t>Hakhel</a:t>
            </a:r>
            <a:r>
              <a:rPr lang="en-ZA" dirty="0" smtClean="0"/>
              <a:t> and comes from 31:12 where they are told to </a:t>
            </a:r>
            <a:r>
              <a:rPr lang="en-ZA" i="1" dirty="0" smtClean="0"/>
              <a:t>“gather</a:t>
            </a:r>
            <a:r>
              <a:rPr lang="en-ZA" i="1" dirty="0" smtClean="0"/>
              <a:t>” </a:t>
            </a:r>
            <a:r>
              <a:rPr lang="en-ZA" dirty="0" smtClean="0"/>
              <a:t>(</a:t>
            </a:r>
            <a:r>
              <a:rPr lang="en-ZA" dirty="0" err="1" smtClean="0"/>
              <a:t>hakhel</a:t>
            </a:r>
            <a:r>
              <a:rPr lang="en-ZA" dirty="0" smtClean="0"/>
              <a:t>) </a:t>
            </a:r>
            <a:r>
              <a:rPr lang="en-ZA" dirty="0" smtClean="0"/>
              <a:t>the people. The simple form of this word </a:t>
            </a:r>
            <a:r>
              <a:rPr lang="en-ZA" dirty="0" smtClean="0"/>
              <a:t>becomes </a:t>
            </a:r>
            <a:r>
              <a:rPr lang="en-ZA" dirty="0" smtClean="0"/>
              <a:t>the root of the word </a:t>
            </a:r>
            <a:r>
              <a:rPr lang="en-ZA" dirty="0" smtClean="0"/>
              <a:t>for assembly </a:t>
            </a:r>
            <a:r>
              <a:rPr lang="en-ZA" dirty="0" smtClean="0"/>
              <a:t>(</a:t>
            </a:r>
            <a:r>
              <a:rPr lang="en-ZA" dirty="0" err="1" smtClean="0"/>
              <a:t>kahal</a:t>
            </a:r>
            <a:r>
              <a:rPr lang="en-ZA" dirty="0" smtClean="0"/>
              <a:t>). </a:t>
            </a:r>
          </a:p>
          <a:p>
            <a:pPr>
              <a:lnSpc>
                <a:spcPts val="2100"/>
              </a:lnSpc>
            </a:pPr>
            <a:r>
              <a:rPr lang="en-ZA" i="1" dirty="0" smtClean="0"/>
              <a:t>“</a:t>
            </a:r>
            <a:r>
              <a:rPr lang="en-ZA" i="1" dirty="0" err="1" smtClean="0"/>
              <a:t>Kahal</a:t>
            </a:r>
            <a:r>
              <a:rPr lang="en-ZA" i="1" dirty="0" smtClean="0"/>
              <a:t>”</a:t>
            </a:r>
            <a:r>
              <a:rPr lang="en-ZA" dirty="0" smtClean="0"/>
              <a:t> is </a:t>
            </a:r>
            <a:r>
              <a:rPr lang="en-ZA" dirty="0" smtClean="0"/>
              <a:t>often translated into Greek as </a:t>
            </a:r>
            <a:r>
              <a:rPr lang="en-ZA" i="1" dirty="0" smtClean="0"/>
              <a:t>“ecclesia” </a:t>
            </a:r>
            <a:r>
              <a:rPr lang="en-ZA" dirty="0" smtClean="0"/>
              <a:t>which ends up </a:t>
            </a:r>
            <a:r>
              <a:rPr lang="en-ZA" dirty="0" smtClean="0"/>
              <a:t>as </a:t>
            </a:r>
            <a:r>
              <a:rPr lang="en-ZA" i="1" dirty="0" smtClean="0"/>
              <a:t>“church</a:t>
            </a:r>
            <a:r>
              <a:rPr lang="en-ZA" i="1" dirty="0" smtClean="0"/>
              <a:t>” </a:t>
            </a:r>
            <a:r>
              <a:rPr lang="en-ZA" dirty="0" smtClean="0"/>
              <a:t>in the </a:t>
            </a:r>
            <a:r>
              <a:rPr lang="en-ZA" i="1" dirty="0" smtClean="0"/>
              <a:t>“New Testament”. </a:t>
            </a:r>
            <a:r>
              <a:rPr lang="en-ZA" dirty="0" smtClean="0"/>
              <a:t>As we read in these </a:t>
            </a:r>
            <a:r>
              <a:rPr lang="en-ZA" dirty="0" smtClean="0"/>
              <a:t>Deuteronomy </a:t>
            </a:r>
            <a:r>
              <a:rPr lang="en-ZA" dirty="0" smtClean="0"/>
              <a:t>verses, the </a:t>
            </a:r>
            <a:r>
              <a:rPr lang="en-ZA" dirty="0" smtClean="0"/>
              <a:t>assembly/church (</a:t>
            </a:r>
            <a:r>
              <a:rPr lang="en-ZA" dirty="0" err="1" smtClean="0"/>
              <a:t>kahal</a:t>
            </a:r>
            <a:r>
              <a:rPr lang="en-ZA" dirty="0" smtClean="0"/>
              <a:t>) included all people without any difference in age, sex, or culture. Their only </a:t>
            </a:r>
            <a:r>
              <a:rPr lang="en-ZA" dirty="0" smtClean="0"/>
              <a:t>requirement was </a:t>
            </a:r>
            <a:r>
              <a:rPr lang="en-ZA" dirty="0" smtClean="0"/>
              <a:t>that they were </a:t>
            </a:r>
            <a:r>
              <a:rPr lang="en-ZA" i="1" dirty="0" smtClean="0"/>
              <a:t>“within the gates” </a:t>
            </a:r>
            <a:r>
              <a:rPr lang="en-ZA" dirty="0" smtClean="0"/>
              <a:t>of Israel, meaning they identified with the Elohim </a:t>
            </a:r>
            <a:r>
              <a:rPr lang="en-ZA" dirty="0" smtClean="0"/>
              <a:t>of Abraham</a:t>
            </a:r>
            <a:r>
              <a:rPr lang="en-ZA" dirty="0" smtClean="0"/>
              <a:t>, Isaac, and Jacob</a:t>
            </a:r>
            <a:r>
              <a:rPr lang="en-ZA" dirty="0" smtClean="0"/>
              <a:t>.</a:t>
            </a:r>
          </a:p>
          <a:p>
            <a:pPr>
              <a:lnSpc>
                <a:spcPts val="2100"/>
              </a:lnSpc>
            </a:pPr>
            <a:r>
              <a:rPr lang="en-ZA" b="1" i="1" dirty="0" smtClean="0"/>
              <a:t>Why the public </a:t>
            </a:r>
            <a:r>
              <a:rPr lang="en-ZA" b="1" i="1" dirty="0" smtClean="0"/>
              <a:t>Torah reading? </a:t>
            </a:r>
            <a:r>
              <a:rPr lang="en-ZA" dirty="0" smtClean="0"/>
              <a:t>Many commentators </a:t>
            </a:r>
            <a:r>
              <a:rPr lang="en-ZA" dirty="0" smtClean="0"/>
              <a:t>suggest that </a:t>
            </a:r>
            <a:r>
              <a:rPr lang="en-ZA" dirty="0" smtClean="0"/>
              <a:t>it was an attempt to recreate and relive the experience of Mt. Sinai. Remember that this </a:t>
            </a:r>
            <a:r>
              <a:rPr lang="en-ZA" dirty="0" smtClean="0"/>
              <a:t>new generation </a:t>
            </a:r>
            <a:r>
              <a:rPr lang="en-ZA" dirty="0" smtClean="0"/>
              <a:t>at the edge of the Promised Land was not present at the original Sinai ceremony. </a:t>
            </a:r>
            <a:r>
              <a:rPr lang="en-ZA" dirty="0" smtClean="0"/>
              <a:t>It would </a:t>
            </a:r>
            <a:r>
              <a:rPr lang="en-ZA" dirty="0" smtClean="0"/>
              <a:t>become their duty to </a:t>
            </a:r>
            <a:r>
              <a:rPr lang="en-ZA" dirty="0" smtClean="0"/>
              <a:t>fulfil </a:t>
            </a:r>
            <a:r>
              <a:rPr lang="en-ZA" dirty="0" smtClean="0"/>
              <a:t>the destiny originally planned for their parents’ generation</a:t>
            </a:r>
            <a:r>
              <a:rPr lang="en-ZA" dirty="0" smtClean="0"/>
              <a:t>. Therefore</a:t>
            </a:r>
            <a:r>
              <a:rPr lang="en-ZA" dirty="0" smtClean="0"/>
              <a:t>, the </a:t>
            </a:r>
            <a:r>
              <a:rPr lang="en-ZA" dirty="0" err="1" smtClean="0"/>
              <a:t>Hakhel</a:t>
            </a:r>
            <a:r>
              <a:rPr lang="en-ZA" dirty="0" smtClean="0"/>
              <a:t> ceremony was an opportunity for a similar Mt. Sinai experience. </a:t>
            </a:r>
            <a:r>
              <a:rPr lang="en-ZA" dirty="0" smtClean="0"/>
              <a:t>The </a:t>
            </a:r>
            <a:r>
              <a:rPr lang="en-ZA" dirty="0" smtClean="0"/>
              <a:t>effects </a:t>
            </a:r>
            <a:r>
              <a:rPr lang="en-ZA" dirty="0" smtClean="0"/>
              <a:t>of </a:t>
            </a:r>
            <a:r>
              <a:rPr lang="en-ZA" dirty="0" smtClean="0"/>
              <a:t>this public reading of </a:t>
            </a:r>
            <a:r>
              <a:rPr lang="en-ZA" dirty="0" smtClean="0"/>
              <a:t>Deuteronomy are </a:t>
            </a:r>
            <a:r>
              <a:rPr lang="en-ZA" dirty="0" smtClean="0"/>
              <a:t>described in the book of </a:t>
            </a:r>
            <a:r>
              <a:rPr lang="en-ZA" dirty="0" smtClean="0"/>
              <a:t>Nehemiah as </a:t>
            </a:r>
            <a:r>
              <a:rPr lang="en-ZA" dirty="0" smtClean="0"/>
              <a:t>Ezra reads to the people after their return from the first </a:t>
            </a:r>
            <a:r>
              <a:rPr lang="en-ZA" dirty="0" smtClean="0"/>
              <a:t>exile </a:t>
            </a:r>
            <a:r>
              <a:rPr lang="en-ZA" b="1" i="1" dirty="0" smtClean="0">
                <a:solidFill>
                  <a:srgbClr val="004821"/>
                </a:solidFill>
              </a:rPr>
              <a:t>Nehemiah 7: 73- 8: 12</a:t>
            </a:r>
            <a:endParaRPr lang="en-US" b="1" i="1" dirty="0" smtClean="0">
              <a:solidFill>
                <a:srgbClr val="004821"/>
              </a:solidFill>
            </a:endParaRPr>
          </a:p>
          <a:p>
            <a:r>
              <a:rPr lang="en-ZA" i="1" dirty="0" smtClean="0">
                <a:solidFill>
                  <a:srgbClr val="004821"/>
                </a:solidFill>
              </a:rPr>
              <a:t> </a:t>
            </a:r>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TRADITION</a:t>
            </a:r>
            <a:endParaRPr lang="en-ZA" dirty="0"/>
          </a:p>
        </p:txBody>
      </p:sp>
      <p:sp>
        <p:nvSpPr>
          <p:cNvPr id="3" name="Content Placeholder 2"/>
          <p:cNvSpPr>
            <a:spLocks noGrp="1"/>
          </p:cNvSpPr>
          <p:nvPr>
            <p:ph idx="1"/>
          </p:nvPr>
        </p:nvSpPr>
        <p:spPr/>
        <p:txBody>
          <a:bodyPr>
            <a:normAutofit lnSpcReduction="10000"/>
          </a:bodyPr>
          <a:lstStyle/>
          <a:p>
            <a:r>
              <a:rPr lang="en-ZA" dirty="0" smtClean="0"/>
              <a:t>This mass assembly is to take place at the “</a:t>
            </a:r>
            <a:r>
              <a:rPr lang="en-ZA" i="1" dirty="0" err="1" smtClean="0"/>
              <a:t>Ohel</a:t>
            </a:r>
            <a:r>
              <a:rPr lang="en-ZA" i="1" dirty="0" smtClean="0"/>
              <a:t> </a:t>
            </a:r>
            <a:r>
              <a:rPr lang="en-ZA" i="1" dirty="0" err="1" smtClean="0"/>
              <a:t>Mo’ed</a:t>
            </a:r>
            <a:r>
              <a:rPr lang="en-ZA" i="1" dirty="0" smtClean="0"/>
              <a:t>”, “Tent of Meeting” </a:t>
            </a:r>
            <a:r>
              <a:rPr lang="en-ZA" dirty="0" smtClean="0"/>
              <a:t>or later, at the </a:t>
            </a:r>
            <a:r>
              <a:rPr lang="en-ZA" i="1" dirty="0" smtClean="0"/>
              <a:t>“</a:t>
            </a:r>
            <a:r>
              <a:rPr lang="en-ZA" i="1" dirty="0" err="1" smtClean="0"/>
              <a:t>Hekal</a:t>
            </a:r>
            <a:r>
              <a:rPr lang="en-ZA" i="1" dirty="0" smtClean="0"/>
              <a:t>” or “House</a:t>
            </a:r>
            <a:r>
              <a:rPr lang="en-ZA" dirty="0" smtClean="0"/>
              <a:t>” of Elohim, once every seven years during the festival of </a:t>
            </a:r>
            <a:r>
              <a:rPr lang="en-ZA" dirty="0" err="1" smtClean="0"/>
              <a:t>Sukkot</a:t>
            </a:r>
            <a:r>
              <a:rPr lang="en-ZA" dirty="0" smtClean="0"/>
              <a:t>. </a:t>
            </a:r>
          </a:p>
          <a:p>
            <a:r>
              <a:rPr lang="en-ZA" dirty="0" smtClean="0"/>
              <a:t>According to the tradition, it was held immediately following the Shemittah (Sabbatical year). Everyone is to assemble, according to tradition, in the "</a:t>
            </a:r>
            <a:r>
              <a:rPr lang="en-ZA" i="1" dirty="0" smtClean="0"/>
              <a:t>Women's Courtyard</a:t>
            </a:r>
            <a:r>
              <a:rPr lang="en-ZA" dirty="0" smtClean="0"/>
              <a:t>", where the leader, or king, is to read publicly this Torah. This </a:t>
            </a:r>
            <a:r>
              <a:rPr lang="en-ZA" i="1" dirty="0" smtClean="0"/>
              <a:t>“Assembly” </a:t>
            </a:r>
            <a:r>
              <a:rPr lang="en-ZA" dirty="0" smtClean="0"/>
              <a:t>was a powerful experience for all who took part, and so it will be when it is restored. The effects of the public reading of Deuteronomy are described in II Kings 22-23, which tells how in a time of deep crisis in </a:t>
            </a:r>
            <a:r>
              <a:rPr lang="en-ZA" dirty="0" err="1" smtClean="0"/>
              <a:t>Eretz</a:t>
            </a:r>
            <a:r>
              <a:rPr lang="en-ZA" dirty="0" smtClean="0"/>
              <a:t> Israel, King Josiah solemnly renewed the Covenant and brought the people to rededicate themselves to </a:t>
            </a:r>
            <a:r>
              <a:rPr lang="he-IL" dirty="0" smtClean="0"/>
              <a:t>יהוה</a:t>
            </a:r>
            <a:r>
              <a:rPr lang="en-ZA" dirty="0" smtClean="0"/>
              <a:t> and the Torah. </a:t>
            </a:r>
          </a:p>
          <a:p>
            <a:pPr algn="ctr"/>
            <a:r>
              <a:rPr lang="en-ZA" i="1" dirty="0" smtClean="0">
                <a:solidFill>
                  <a:srgbClr val="004821"/>
                </a:solidFill>
              </a:rPr>
              <a:t>And let us be concerned for one another in order to stir up love and good works, not forsaking the assembling of ourselves together, as is the habit of some, but encouraging, and so much more as you see the Day coming near</a:t>
            </a:r>
            <a:r>
              <a:rPr lang="en-ZA" b="1" i="1" dirty="0" smtClean="0">
                <a:solidFill>
                  <a:srgbClr val="004821"/>
                </a:solidFill>
              </a:rPr>
              <a:t>. (Hebrews 10:24-25)</a:t>
            </a:r>
          </a:p>
          <a:p>
            <a:endParaRPr lang="en-ZA" dirty="0" smtClean="0"/>
          </a:p>
          <a:p>
            <a:endParaRPr lang="en-ZA" dirty="0" smtClean="0"/>
          </a:p>
          <a:p>
            <a:endParaRPr lang="en-ZA" dirty="0" smtClean="0"/>
          </a:p>
          <a:p>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RETURN OF THE MESSIAH </a:t>
            </a:r>
            <a:endParaRPr lang="en-ZA" dirty="0"/>
          </a:p>
        </p:txBody>
      </p:sp>
      <p:sp>
        <p:nvSpPr>
          <p:cNvPr id="3" name="Content Placeholder 2"/>
          <p:cNvSpPr>
            <a:spLocks noGrp="1"/>
          </p:cNvSpPr>
          <p:nvPr>
            <p:ph idx="1"/>
          </p:nvPr>
        </p:nvSpPr>
        <p:spPr/>
        <p:txBody>
          <a:bodyPr/>
          <a:lstStyle/>
          <a:p>
            <a:r>
              <a:rPr lang="en-ZA" dirty="0" smtClean="0"/>
              <a:t>Upon </a:t>
            </a:r>
            <a:r>
              <a:rPr lang="en-ZA" dirty="0" smtClean="0"/>
              <a:t>the return of Messiah</a:t>
            </a:r>
            <a:r>
              <a:rPr lang="en-ZA" dirty="0" smtClean="0"/>
              <a:t>, the </a:t>
            </a:r>
            <a:r>
              <a:rPr lang="en-ZA" dirty="0" smtClean="0"/>
              <a:t>reading and teaching of Torah will be the first thing on His agenda!</a:t>
            </a:r>
            <a:endParaRPr lang="en-ZA" i="1" dirty="0" smtClean="0">
              <a:solidFill>
                <a:srgbClr val="004821"/>
              </a:solidFill>
            </a:endParaRPr>
          </a:p>
          <a:p>
            <a:pPr algn="ctr"/>
            <a:r>
              <a:rPr lang="en-ZA" i="1" dirty="0" smtClean="0">
                <a:solidFill>
                  <a:srgbClr val="004821"/>
                </a:solidFill>
              </a:rPr>
              <a:t>And </a:t>
            </a:r>
            <a:r>
              <a:rPr lang="en-ZA" i="1" dirty="0" smtClean="0">
                <a:solidFill>
                  <a:srgbClr val="004821"/>
                </a:solidFill>
              </a:rPr>
              <a:t>it shall be that all who are left from all the gentiles which came up against </a:t>
            </a:r>
            <a:r>
              <a:rPr lang="en-ZA" i="1" dirty="0" err="1" smtClean="0">
                <a:solidFill>
                  <a:srgbClr val="004821"/>
                </a:solidFill>
              </a:rPr>
              <a:t>Yerushalayim</a:t>
            </a:r>
            <a:r>
              <a:rPr lang="en-ZA" i="1" dirty="0" smtClean="0">
                <a:solidFill>
                  <a:srgbClr val="004821"/>
                </a:solidFill>
              </a:rPr>
              <a:t>, shall go up from year to year to bow themselves to the Sovereign, </a:t>
            </a:r>
            <a:r>
              <a:rPr lang="he-IL" i="1" dirty="0" smtClean="0">
                <a:solidFill>
                  <a:srgbClr val="004821"/>
                </a:solidFill>
              </a:rPr>
              <a:t>יהוה</a:t>
            </a:r>
            <a:r>
              <a:rPr lang="en-ZA" i="1" dirty="0" smtClean="0">
                <a:solidFill>
                  <a:srgbClr val="004821"/>
                </a:solidFill>
              </a:rPr>
              <a:t> of hosts, and to observe the Festival of Booths. </a:t>
            </a:r>
          </a:p>
          <a:p>
            <a:pPr algn="ctr"/>
            <a:r>
              <a:rPr lang="en-US" b="1" i="1" dirty="0" smtClean="0">
                <a:solidFill>
                  <a:srgbClr val="004821"/>
                </a:solidFill>
              </a:rPr>
              <a:t>(Zechariah 14:16</a:t>
            </a:r>
            <a:r>
              <a:rPr lang="en-US" b="1" i="1" dirty="0" smtClean="0">
                <a:solidFill>
                  <a:srgbClr val="004821"/>
                </a:solidFill>
              </a:rPr>
              <a:t>)</a:t>
            </a:r>
          </a:p>
          <a:p>
            <a:pPr algn="ctr"/>
            <a:r>
              <a:rPr lang="en-ZA" i="1" dirty="0" smtClean="0">
                <a:solidFill>
                  <a:srgbClr val="004821"/>
                </a:solidFill>
              </a:rPr>
              <a:t>And many peoples shall come and say, “Come, and let us go up to the mountain of </a:t>
            </a:r>
            <a:r>
              <a:rPr lang="he-IL" i="1" dirty="0" smtClean="0">
                <a:solidFill>
                  <a:srgbClr val="004821"/>
                </a:solidFill>
              </a:rPr>
              <a:t>יהוה</a:t>
            </a:r>
            <a:r>
              <a:rPr lang="en-ZA" i="1" dirty="0" smtClean="0">
                <a:solidFill>
                  <a:srgbClr val="004821"/>
                </a:solidFill>
              </a:rPr>
              <a:t>, to the House of the Elohim of </a:t>
            </a:r>
            <a:r>
              <a:rPr lang="en-ZA" i="1" dirty="0" err="1" smtClean="0">
                <a:solidFill>
                  <a:srgbClr val="004821"/>
                </a:solidFill>
              </a:rPr>
              <a:t>Yaʽaqob</a:t>
            </a:r>
            <a:r>
              <a:rPr lang="en-ZA" i="1" dirty="0" smtClean="0">
                <a:solidFill>
                  <a:srgbClr val="004821"/>
                </a:solidFill>
              </a:rPr>
              <a:t>̱, and let Him </a:t>
            </a:r>
            <a:r>
              <a:rPr lang="en-ZA" i="1" dirty="0" smtClean="0">
                <a:solidFill>
                  <a:srgbClr val="004821"/>
                </a:solidFill>
              </a:rPr>
              <a:t>teach </a:t>
            </a:r>
            <a:r>
              <a:rPr lang="en-ZA" i="1" dirty="0" smtClean="0">
                <a:solidFill>
                  <a:srgbClr val="004821"/>
                </a:solidFill>
              </a:rPr>
              <a:t>us His </a:t>
            </a:r>
            <a:r>
              <a:rPr lang="en-ZA" i="1" dirty="0" smtClean="0">
                <a:solidFill>
                  <a:srgbClr val="004821"/>
                </a:solidFill>
              </a:rPr>
              <a:t>ways, </a:t>
            </a:r>
            <a:r>
              <a:rPr lang="en-ZA" i="1" dirty="0" smtClean="0">
                <a:solidFill>
                  <a:srgbClr val="004821"/>
                </a:solidFill>
              </a:rPr>
              <a:t>and let us walk in His </a:t>
            </a:r>
            <a:r>
              <a:rPr lang="en-ZA" i="1" dirty="0" smtClean="0">
                <a:solidFill>
                  <a:srgbClr val="004821"/>
                </a:solidFill>
              </a:rPr>
              <a:t>paths, </a:t>
            </a:r>
            <a:r>
              <a:rPr lang="en-ZA" i="1" dirty="0" smtClean="0">
                <a:solidFill>
                  <a:srgbClr val="004821"/>
                </a:solidFill>
              </a:rPr>
              <a:t>for out of </a:t>
            </a:r>
            <a:r>
              <a:rPr lang="en-ZA" i="1" dirty="0" err="1" smtClean="0">
                <a:solidFill>
                  <a:srgbClr val="004821"/>
                </a:solidFill>
              </a:rPr>
              <a:t>Tsiyon</a:t>
            </a:r>
            <a:r>
              <a:rPr lang="en-ZA" i="1" dirty="0" smtClean="0">
                <a:solidFill>
                  <a:srgbClr val="004821"/>
                </a:solidFill>
              </a:rPr>
              <a:t> comes forth the </a:t>
            </a:r>
            <a:r>
              <a:rPr lang="en-ZA" i="1" dirty="0" smtClean="0">
                <a:solidFill>
                  <a:srgbClr val="004821"/>
                </a:solidFill>
              </a:rPr>
              <a:t>Torah, </a:t>
            </a:r>
            <a:r>
              <a:rPr lang="en-ZA" i="1" dirty="0" smtClean="0">
                <a:solidFill>
                  <a:srgbClr val="004821"/>
                </a:solidFill>
              </a:rPr>
              <a:t>and the </a:t>
            </a:r>
            <a:r>
              <a:rPr lang="en-ZA" i="1" dirty="0" smtClean="0">
                <a:solidFill>
                  <a:srgbClr val="004821"/>
                </a:solidFill>
              </a:rPr>
              <a:t>Word </a:t>
            </a:r>
            <a:r>
              <a:rPr lang="en-ZA" i="1" dirty="0" smtClean="0">
                <a:solidFill>
                  <a:srgbClr val="004821"/>
                </a:solidFill>
              </a:rPr>
              <a:t>of </a:t>
            </a:r>
            <a:r>
              <a:rPr lang="he-IL" i="1" dirty="0" smtClean="0">
                <a:solidFill>
                  <a:srgbClr val="004821"/>
                </a:solidFill>
              </a:rPr>
              <a:t>יהוה</a:t>
            </a:r>
            <a:r>
              <a:rPr lang="en-ZA" i="1" dirty="0" smtClean="0">
                <a:solidFill>
                  <a:srgbClr val="004821"/>
                </a:solidFill>
              </a:rPr>
              <a:t> from </a:t>
            </a:r>
            <a:r>
              <a:rPr lang="en-ZA" i="1" dirty="0" err="1" smtClean="0">
                <a:solidFill>
                  <a:srgbClr val="004821"/>
                </a:solidFill>
              </a:rPr>
              <a:t>Yerushalayim</a:t>
            </a:r>
            <a:r>
              <a:rPr lang="en-ZA" i="1" dirty="0" smtClean="0">
                <a:solidFill>
                  <a:srgbClr val="004821"/>
                </a:solidFill>
              </a:rPr>
              <a:t>.”</a:t>
            </a:r>
            <a:r>
              <a:rPr lang="en-US" b="1" i="1" dirty="0" smtClean="0">
                <a:solidFill>
                  <a:srgbClr val="004821"/>
                </a:solidFill>
              </a:rPr>
              <a:t>(</a:t>
            </a:r>
            <a:r>
              <a:rPr lang="en-US" b="1" i="1" dirty="0" smtClean="0">
                <a:solidFill>
                  <a:srgbClr val="004821"/>
                </a:solidFill>
              </a:rPr>
              <a:t>Isaiah 2:3)</a:t>
            </a:r>
          </a:p>
          <a:p>
            <a:endParaRPr lang="en-US" dirty="0" smtClean="0"/>
          </a:p>
          <a:p>
            <a:pPr algn="ctr"/>
            <a:endParaRPr lang="en-US" b="1" i="1" dirty="0" smtClean="0">
              <a:solidFill>
                <a:srgbClr val="004821"/>
              </a:solidFill>
            </a:endParaRP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ISREAL WILL NOT BE FAITHFUL</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Mosheh</a:t>
            </a:r>
            <a:r>
              <a:rPr lang="en-ZA" i="1" dirty="0" smtClean="0">
                <a:solidFill>
                  <a:srgbClr val="004821"/>
                </a:solidFill>
              </a:rPr>
              <a:t>, “See, </a:t>
            </a:r>
            <a:r>
              <a:rPr lang="en-ZA" b="1" i="1" dirty="0" smtClean="0">
                <a:solidFill>
                  <a:srgbClr val="004821"/>
                </a:solidFill>
              </a:rPr>
              <a:t>you are about to sleep with your fathers. And this people shall rise and whore </a:t>
            </a:r>
            <a:r>
              <a:rPr lang="en-ZA" i="1" dirty="0" smtClean="0">
                <a:solidFill>
                  <a:srgbClr val="004821"/>
                </a:solidFill>
              </a:rPr>
              <a:t>after the mighty ones of the strangers of the land into the midst of which </a:t>
            </a:r>
            <a:r>
              <a:rPr lang="en-ZA" b="1" i="1" dirty="0" smtClean="0">
                <a:solidFill>
                  <a:srgbClr val="004821"/>
                </a:solidFill>
              </a:rPr>
              <a:t>they shall enter, and forsake Me and break My covenant </a:t>
            </a:r>
            <a:r>
              <a:rPr lang="en-ZA" i="1" dirty="0" smtClean="0">
                <a:solidFill>
                  <a:srgbClr val="004821"/>
                </a:solidFill>
              </a:rPr>
              <a:t>which I have made with them. “Then My displeasure shall burn against them in that day, and </a:t>
            </a:r>
            <a:r>
              <a:rPr lang="en-ZA" b="1" i="1" dirty="0" smtClean="0">
                <a:solidFill>
                  <a:srgbClr val="004821"/>
                </a:solidFill>
              </a:rPr>
              <a:t>I shall forsake them and hide My face from them</a:t>
            </a:r>
            <a:r>
              <a:rPr lang="en-ZA" i="1" dirty="0" smtClean="0">
                <a:solidFill>
                  <a:srgbClr val="004821"/>
                </a:solidFill>
              </a:rPr>
              <a:t>, and they shall be consumed. And many evils and distresses shall come upon them, and it shall be said in that day, ‘Is it not because our Elohim is not in our midst that these evils have come upon us?’ “</a:t>
            </a:r>
            <a:r>
              <a:rPr lang="en-ZA" b="1" i="1" dirty="0" smtClean="0">
                <a:solidFill>
                  <a:srgbClr val="004821"/>
                </a:solidFill>
              </a:rPr>
              <a:t>And I shall certainly hide My face </a:t>
            </a:r>
            <a:r>
              <a:rPr lang="en-ZA" i="1" dirty="0" smtClean="0">
                <a:solidFill>
                  <a:srgbClr val="004821"/>
                </a:solidFill>
              </a:rPr>
              <a:t>in that day, because of all the evil which they have done, for they shall turn to other mighty ones. </a:t>
            </a:r>
            <a:r>
              <a:rPr lang="en-US" b="1" i="1" dirty="0" smtClean="0">
                <a:solidFill>
                  <a:srgbClr val="004821"/>
                </a:solidFill>
              </a:rPr>
              <a:t>(</a:t>
            </a:r>
            <a:r>
              <a:rPr lang="en-US" b="1" i="1" dirty="0" smtClean="0">
                <a:solidFill>
                  <a:srgbClr val="004821"/>
                </a:solidFill>
              </a:rPr>
              <a:t>Deuteronomy 31:16-18</a:t>
            </a:r>
            <a:r>
              <a:rPr lang="en-US" b="1" i="1" dirty="0" smtClean="0">
                <a:solidFill>
                  <a:srgbClr val="004821"/>
                </a:solidFill>
              </a:rPr>
              <a:t>)</a:t>
            </a:r>
          </a:p>
          <a:p>
            <a:r>
              <a:rPr lang="he-IL" dirty="0" smtClean="0"/>
              <a:t>יהוה</a:t>
            </a:r>
            <a:r>
              <a:rPr lang="en-ZA" dirty="0" smtClean="0"/>
              <a:t>’s </a:t>
            </a:r>
            <a:r>
              <a:rPr lang="en-ZA" dirty="0" smtClean="0"/>
              <a:t>response to His people’s unfaithfulness is to “</a:t>
            </a:r>
            <a:r>
              <a:rPr lang="en-ZA" i="1" dirty="0" smtClean="0"/>
              <a:t>hide His face” </a:t>
            </a:r>
            <a:r>
              <a:rPr lang="en-ZA" dirty="0" smtClean="0"/>
              <a:t>from them. This is </a:t>
            </a:r>
            <a:r>
              <a:rPr lang="en-ZA" dirty="0" smtClean="0"/>
              <a:t>the opposite </a:t>
            </a:r>
            <a:r>
              <a:rPr lang="en-ZA" dirty="0" smtClean="0"/>
              <a:t>of what we long for in the </a:t>
            </a:r>
            <a:r>
              <a:rPr lang="en-ZA" dirty="0" err="1" smtClean="0"/>
              <a:t>Aaronic</a:t>
            </a:r>
            <a:r>
              <a:rPr lang="en-ZA" dirty="0" smtClean="0"/>
              <a:t> blessing:</a:t>
            </a:r>
          </a:p>
          <a:p>
            <a:pPr algn="ctr"/>
            <a:r>
              <a:rPr lang="en-ZA" i="1" dirty="0" smtClean="0">
                <a:solidFill>
                  <a:srgbClr val="004821"/>
                </a:solidFill>
              </a:rPr>
              <a:t>“</a:t>
            </a:r>
            <a:r>
              <a:rPr lang="he-IL" i="1" dirty="0" smtClean="0">
                <a:solidFill>
                  <a:srgbClr val="004821"/>
                </a:solidFill>
              </a:rPr>
              <a:t>יהוה</a:t>
            </a:r>
            <a:r>
              <a:rPr lang="en-ZA" i="1" dirty="0" smtClean="0">
                <a:solidFill>
                  <a:srgbClr val="004821"/>
                </a:solidFill>
              </a:rPr>
              <a:t> bless you and guard you; </a:t>
            </a:r>
            <a:r>
              <a:rPr lang="he-IL" i="1" dirty="0" smtClean="0">
                <a:solidFill>
                  <a:srgbClr val="004821"/>
                </a:solidFill>
              </a:rPr>
              <a:t>יהוה</a:t>
            </a:r>
            <a:r>
              <a:rPr lang="en-ZA" i="1" dirty="0" smtClean="0">
                <a:solidFill>
                  <a:srgbClr val="004821"/>
                </a:solidFill>
              </a:rPr>
              <a:t> make His face shine upon you, and show favour to you; </a:t>
            </a:r>
            <a:r>
              <a:rPr lang="he-IL" i="1" dirty="0" smtClean="0">
                <a:solidFill>
                  <a:srgbClr val="004821"/>
                </a:solidFill>
              </a:rPr>
              <a:t>יהוה</a:t>
            </a:r>
            <a:r>
              <a:rPr lang="en-ZA" i="1" dirty="0" smtClean="0">
                <a:solidFill>
                  <a:srgbClr val="004821"/>
                </a:solidFill>
              </a:rPr>
              <a:t> lift up His face upon you, and give you peace.” </a:t>
            </a:r>
            <a:r>
              <a:rPr lang="en-ZA" b="1" i="1" dirty="0" smtClean="0">
                <a:solidFill>
                  <a:srgbClr val="004821"/>
                </a:solidFill>
              </a:rPr>
              <a:t> </a:t>
            </a:r>
            <a:r>
              <a:rPr lang="en-US" b="1" i="1" dirty="0" smtClean="0">
                <a:solidFill>
                  <a:srgbClr val="004821"/>
                </a:solidFill>
              </a:rPr>
              <a:t>(</a:t>
            </a:r>
            <a:r>
              <a:rPr lang="en-US" b="1" i="1" dirty="0" smtClean="0">
                <a:solidFill>
                  <a:srgbClr val="004821"/>
                </a:solidFill>
              </a:rPr>
              <a:t>Numbers 6:24-26)</a:t>
            </a:r>
          </a:p>
          <a:p>
            <a:endParaRPr lang="en-US" dirty="0" smtClean="0"/>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HIDES HIS FACE</a:t>
            </a:r>
            <a:endParaRPr lang="en-ZA" dirty="0"/>
          </a:p>
        </p:txBody>
      </p:sp>
      <p:sp>
        <p:nvSpPr>
          <p:cNvPr id="3" name="Content Placeholder 2"/>
          <p:cNvSpPr>
            <a:spLocks noGrp="1"/>
          </p:cNvSpPr>
          <p:nvPr>
            <p:ph idx="1"/>
          </p:nvPr>
        </p:nvSpPr>
        <p:spPr/>
        <p:txBody>
          <a:bodyPr>
            <a:normAutofit/>
          </a:bodyPr>
          <a:lstStyle/>
          <a:p>
            <a:r>
              <a:rPr lang="en-ZA" dirty="0" smtClean="0"/>
              <a:t>When the Almighty </a:t>
            </a:r>
            <a:r>
              <a:rPr lang="en-ZA" i="1" dirty="0" smtClean="0"/>
              <a:t>“hides His face” </a:t>
            </a:r>
            <a:r>
              <a:rPr lang="en-ZA" dirty="0" smtClean="0"/>
              <a:t>from His people, they are exposed and unprotected. </a:t>
            </a:r>
            <a:r>
              <a:rPr lang="en-ZA" dirty="0" smtClean="0"/>
              <a:t>This idea </a:t>
            </a:r>
            <a:r>
              <a:rPr lang="en-ZA" dirty="0" smtClean="0"/>
              <a:t>is expressed in the </a:t>
            </a:r>
            <a:r>
              <a:rPr lang="en-ZA" dirty="0" smtClean="0"/>
              <a:t>song of Moses: </a:t>
            </a:r>
          </a:p>
          <a:p>
            <a:pPr algn="ctr"/>
            <a:r>
              <a:rPr lang="en-ZA" i="1" dirty="0" smtClean="0">
                <a:solidFill>
                  <a:srgbClr val="004821"/>
                </a:solidFill>
              </a:rPr>
              <a:t>“And He said, ‘Let Me hide My face from them, Let Me see what their end is, For they are a perverse generation, Children in whom there is no trusting. </a:t>
            </a:r>
            <a:r>
              <a:rPr lang="en-ZA" b="1" i="1" dirty="0" smtClean="0">
                <a:solidFill>
                  <a:srgbClr val="004821"/>
                </a:solidFill>
              </a:rPr>
              <a:t>(</a:t>
            </a:r>
            <a:r>
              <a:rPr lang="en-ZA" b="1" i="1" dirty="0" smtClean="0">
                <a:solidFill>
                  <a:srgbClr val="004821"/>
                </a:solidFill>
              </a:rPr>
              <a:t>Deuteronomy 32:20)</a:t>
            </a:r>
          </a:p>
          <a:p>
            <a:r>
              <a:rPr lang="en-ZA" dirty="0" smtClean="0"/>
              <a:t>Isaiah </a:t>
            </a:r>
            <a:r>
              <a:rPr lang="en-ZA" dirty="0" smtClean="0"/>
              <a:t>tells us that the </a:t>
            </a:r>
            <a:r>
              <a:rPr lang="en-ZA" i="1" dirty="0" smtClean="0"/>
              <a:t>“hiding of His face</a:t>
            </a:r>
            <a:r>
              <a:rPr lang="en-ZA" dirty="0" smtClean="0"/>
              <a:t>” is only for a brief moment in comparison </a:t>
            </a:r>
            <a:r>
              <a:rPr lang="en-ZA" dirty="0" smtClean="0"/>
              <a:t>with His </a:t>
            </a:r>
            <a:r>
              <a:rPr lang="en-ZA" dirty="0" smtClean="0"/>
              <a:t>everlasting kindness:</a:t>
            </a:r>
          </a:p>
          <a:p>
            <a:pPr algn="ctr"/>
            <a:r>
              <a:rPr lang="en-ZA" i="1" dirty="0" smtClean="0">
                <a:solidFill>
                  <a:srgbClr val="004821"/>
                </a:solidFill>
              </a:rPr>
              <a:t>“In an overflow of wrath I hid My face from you for a moment, but with everlasting kindness I shall have compassion on you,” said </a:t>
            </a:r>
            <a:r>
              <a:rPr lang="he-IL" i="1" dirty="0" smtClean="0">
                <a:solidFill>
                  <a:srgbClr val="004821"/>
                </a:solidFill>
              </a:rPr>
              <a:t>יהוה</a:t>
            </a:r>
            <a:r>
              <a:rPr lang="en-US" i="1" dirty="0" smtClean="0">
                <a:solidFill>
                  <a:srgbClr val="004821"/>
                </a:solidFill>
              </a:rPr>
              <a:t>, your Redeemer</a:t>
            </a:r>
            <a:r>
              <a:rPr lang="en-US" b="1" i="1" dirty="0" smtClean="0">
                <a:solidFill>
                  <a:srgbClr val="004821"/>
                </a:solidFill>
              </a:rPr>
              <a:t>. </a:t>
            </a:r>
            <a:r>
              <a:rPr lang="en-US" b="1" i="1" dirty="0" smtClean="0">
                <a:solidFill>
                  <a:srgbClr val="004821"/>
                </a:solidFill>
              </a:rPr>
              <a:t>(</a:t>
            </a:r>
            <a:r>
              <a:rPr lang="en-US" b="1" i="1" dirty="0" smtClean="0">
                <a:solidFill>
                  <a:srgbClr val="004821"/>
                </a:solidFill>
              </a:rPr>
              <a:t>Isaiah 54:8)</a:t>
            </a:r>
          </a:p>
          <a:p>
            <a:r>
              <a:rPr lang="en-ZA" dirty="0" smtClean="0"/>
              <a:t>What </a:t>
            </a:r>
            <a:r>
              <a:rPr lang="en-ZA" dirty="0" smtClean="0"/>
              <a:t>is </a:t>
            </a:r>
            <a:r>
              <a:rPr lang="en-ZA" dirty="0" smtClean="0"/>
              <a:t>the </a:t>
            </a:r>
            <a:r>
              <a:rPr lang="en-ZA" dirty="0" smtClean="0"/>
              <a:t>result of the </a:t>
            </a:r>
            <a:r>
              <a:rPr lang="en-ZA" i="1" dirty="0" smtClean="0"/>
              <a:t>“hiding of His face</a:t>
            </a:r>
            <a:r>
              <a:rPr lang="en-ZA" i="1" dirty="0" smtClean="0"/>
              <a:t>”:</a:t>
            </a:r>
            <a:endParaRPr lang="en-ZA" dirty="0" smtClean="0"/>
          </a:p>
          <a:p>
            <a:pPr algn="ctr"/>
            <a:r>
              <a:rPr lang="en-ZA" i="1" dirty="0" smtClean="0">
                <a:solidFill>
                  <a:srgbClr val="004821"/>
                </a:solidFill>
              </a:rPr>
              <a:t>...it </a:t>
            </a:r>
            <a:r>
              <a:rPr lang="en-ZA" i="1" dirty="0" smtClean="0">
                <a:solidFill>
                  <a:srgbClr val="004821"/>
                </a:solidFill>
              </a:rPr>
              <a:t>shall be said in that day, ‘Is it not because our Elohim is not in our midst that these evils have come upon us?’ </a:t>
            </a:r>
            <a:r>
              <a:rPr lang="en-ZA" b="1" i="1" dirty="0" smtClean="0">
                <a:solidFill>
                  <a:srgbClr val="004821"/>
                </a:solidFill>
              </a:rPr>
              <a:t>(</a:t>
            </a:r>
            <a:r>
              <a:rPr lang="en-ZA" b="1" i="1" dirty="0" smtClean="0">
                <a:solidFill>
                  <a:srgbClr val="004821"/>
                </a:solidFill>
              </a:rPr>
              <a:t>Deuteronomy 31:17)</a:t>
            </a:r>
          </a:p>
          <a:p>
            <a:r>
              <a:rPr lang="en-ZA" dirty="0" smtClean="0"/>
              <a:t>Suddenly </a:t>
            </a:r>
            <a:r>
              <a:rPr lang="en-ZA" dirty="0" smtClean="0"/>
              <a:t>His people realize that they NEED Him to be </a:t>
            </a:r>
            <a:r>
              <a:rPr lang="en-ZA" i="1" dirty="0" smtClean="0"/>
              <a:t>“in their midst”.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 THEIR MIDST</a:t>
            </a:r>
            <a:endParaRPr lang="en-ZA" dirty="0"/>
          </a:p>
        </p:txBody>
      </p:sp>
      <p:sp>
        <p:nvSpPr>
          <p:cNvPr id="3" name="Content Placeholder 2"/>
          <p:cNvSpPr>
            <a:spLocks noGrp="1"/>
          </p:cNvSpPr>
          <p:nvPr>
            <p:ph idx="1"/>
          </p:nvPr>
        </p:nvSpPr>
        <p:spPr/>
        <p:txBody>
          <a:bodyPr>
            <a:normAutofit fontScale="92500" lnSpcReduction="20000"/>
          </a:bodyPr>
          <a:lstStyle/>
          <a:p>
            <a:r>
              <a:rPr lang="he-IL" sz="2400" dirty="0" smtClean="0"/>
              <a:t>יהוה</a:t>
            </a:r>
            <a:r>
              <a:rPr lang="en-ZA" sz="2400" dirty="0" smtClean="0"/>
              <a:t>‘s original </a:t>
            </a:r>
            <a:r>
              <a:rPr lang="en-ZA" sz="2400" dirty="0" smtClean="0"/>
              <a:t>desire </a:t>
            </a:r>
            <a:r>
              <a:rPr lang="en-ZA" sz="2400" dirty="0" smtClean="0"/>
              <a:t>was to </a:t>
            </a:r>
            <a:r>
              <a:rPr lang="en-ZA" sz="2400" dirty="0" smtClean="0"/>
              <a:t>be </a:t>
            </a:r>
            <a:r>
              <a:rPr lang="en-ZA" sz="2400" i="1" dirty="0" smtClean="0"/>
              <a:t>“in their midst” </a:t>
            </a:r>
            <a:r>
              <a:rPr lang="en-ZA" sz="2400" dirty="0" smtClean="0"/>
              <a:t>in the Garden.</a:t>
            </a:r>
          </a:p>
          <a:p>
            <a:pPr algn="ctr"/>
            <a:r>
              <a:rPr lang="en-ZA" sz="2400" i="1" dirty="0" smtClean="0">
                <a:solidFill>
                  <a:srgbClr val="004821"/>
                </a:solidFill>
              </a:rPr>
              <a:t>And they heard the sound of </a:t>
            </a:r>
            <a:r>
              <a:rPr lang="he-IL" sz="2400" i="1" dirty="0" smtClean="0">
                <a:solidFill>
                  <a:srgbClr val="004821"/>
                </a:solidFill>
              </a:rPr>
              <a:t>יהוה</a:t>
            </a:r>
            <a:r>
              <a:rPr lang="en-ZA" sz="2400" i="1" dirty="0" smtClean="0">
                <a:solidFill>
                  <a:srgbClr val="004821"/>
                </a:solidFill>
              </a:rPr>
              <a:t> Elohim walking about in the garden in the cool of the day, </a:t>
            </a:r>
            <a:r>
              <a:rPr lang="en-ZA" sz="2400" i="1" dirty="0" smtClean="0">
                <a:solidFill>
                  <a:srgbClr val="004821"/>
                </a:solidFill>
              </a:rPr>
              <a:t>.. </a:t>
            </a:r>
            <a:r>
              <a:rPr lang="en-US" sz="2400" b="1" i="1" dirty="0" smtClean="0">
                <a:solidFill>
                  <a:srgbClr val="004821"/>
                </a:solidFill>
              </a:rPr>
              <a:t>(</a:t>
            </a:r>
            <a:r>
              <a:rPr lang="en-US" sz="2400" b="1" i="1" dirty="0" smtClean="0">
                <a:solidFill>
                  <a:srgbClr val="004821"/>
                </a:solidFill>
              </a:rPr>
              <a:t>Genesis 3:8)</a:t>
            </a:r>
          </a:p>
          <a:p>
            <a:r>
              <a:rPr lang="en-ZA" sz="2400" dirty="0" smtClean="0"/>
              <a:t>The </a:t>
            </a:r>
            <a:r>
              <a:rPr lang="en-ZA" sz="2400" dirty="0" smtClean="0"/>
              <a:t>tabernacle was a way </a:t>
            </a:r>
            <a:r>
              <a:rPr lang="he-IL" sz="2400" dirty="0" smtClean="0"/>
              <a:t>יהוה</a:t>
            </a:r>
            <a:r>
              <a:rPr lang="en-ZA" sz="2400" dirty="0" smtClean="0"/>
              <a:t> </a:t>
            </a:r>
            <a:r>
              <a:rPr lang="en-ZA" sz="2400" dirty="0" smtClean="0"/>
              <a:t>made for them to enjoy His Presence:</a:t>
            </a:r>
          </a:p>
          <a:p>
            <a:pPr algn="ctr"/>
            <a:r>
              <a:rPr lang="en-ZA" sz="2400" i="1" dirty="0" smtClean="0">
                <a:solidFill>
                  <a:srgbClr val="004821"/>
                </a:solidFill>
              </a:rPr>
              <a:t>“And they shall make Me a Set-apart Place, and I shall dwell in their midst. </a:t>
            </a:r>
            <a:r>
              <a:rPr lang="en-ZA" sz="2400" b="1" i="1" dirty="0" smtClean="0">
                <a:solidFill>
                  <a:srgbClr val="004821"/>
                </a:solidFill>
              </a:rPr>
              <a:t>(</a:t>
            </a:r>
            <a:r>
              <a:rPr lang="en-ZA" sz="2400" b="1" i="1" dirty="0" smtClean="0">
                <a:solidFill>
                  <a:srgbClr val="004821"/>
                </a:solidFill>
              </a:rPr>
              <a:t>Exodus 25:8)</a:t>
            </a:r>
          </a:p>
          <a:p>
            <a:r>
              <a:rPr lang="en-ZA" sz="2400" dirty="0" smtClean="0"/>
              <a:t>Of </a:t>
            </a:r>
            <a:r>
              <a:rPr lang="en-ZA" sz="2400" dirty="0" smtClean="0"/>
              <a:t>course Isaiah prophesies of One by Name who would be </a:t>
            </a:r>
            <a:r>
              <a:rPr lang="en-ZA" sz="2400" i="1" dirty="0" smtClean="0"/>
              <a:t>“in our midst”:</a:t>
            </a:r>
          </a:p>
          <a:p>
            <a:pPr algn="ctr"/>
            <a:r>
              <a:rPr lang="en-ZA" sz="2400" i="1" dirty="0" smtClean="0">
                <a:solidFill>
                  <a:srgbClr val="004821"/>
                </a:solidFill>
              </a:rPr>
              <a:t>“Therefore </a:t>
            </a:r>
            <a:r>
              <a:rPr lang="he-IL" sz="2400" i="1" dirty="0" smtClean="0">
                <a:solidFill>
                  <a:srgbClr val="004821"/>
                </a:solidFill>
              </a:rPr>
              <a:t>יהוה</a:t>
            </a:r>
            <a:r>
              <a:rPr lang="en-ZA" sz="2400" i="1" dirty="0" smtClean="0">
                <a:solidFill>
                  <a:srgbClr val="004821"/>
                </a:solidFill>
              </a:rPr>
              <a:t> Himself gives you a sign: Look, the maiden conceives and gives birth to a Son, and shall call His Name </a:t>
            </a:r>
            <a:r>
              <a:rPr lang="en-ZA" sz="2400" i="1" dirty="0" err="1" smtClean="0">
                <a:solidFill>
                  <a:srgbClr val="004821"/>
                </a:solidFill>
              </a:rPr>
              <a:t>Immanu’ĕl</a:t>
            </a:r>
            <a:r>
              <a:rPr lang="en-ZA" sz="2400" i="1" dirty="0" smtClean="0">
                <a:solidFill>
                  <a:srgbClr val="004821"/>
                </a:solidFill>
              </a:rPr>
              <a:t>. </a:t>
            </a:r>
            <a:r>
              <a:rPr lang="en-US" sz="2400" b="1" i="1" dirty="0" smtClean="0">
                <a:solidFill>
                  <a:srgbClr val="004821"/>
                </a:solidFill>
              </a:rPr>
              <a:t>(</a:t>
            </a:r>
            <a:r>
              <a:rPr lang="en-US" sz="2400" b="1" i="1" dirty="0" smtClean="0">
                <a:solidFill>
                  <a:srgbClr val="004821"/>
                </a:solidFill>
              </a:rPr>
              <a:t>Isaiah 7:14)</a:t>
            </a:r>
          </a:p>
          <a:p>
            <a:pPr algn="ctr"/>
            <a:r>
              <a:rPr lang="en-ZA" sz="2400" i="1" dirty="0" smtClean="0">
                <a:solidFill>
                  <a:srgbClr val="004821"/>
                </a:solidFill>
              </a:rPr>
              <a:t>“See, a maiden shall conceive, and she shall give birth to a Son, and they shall call His Name </a:t>
            </a:r>
            <a:r>
              <a:rPr lang="en-ZA" sz="2400" i="1" dirty="0" err="1" smtClean="0">
                <a:solidFill>
                  <a:srgbClr val="004821"/>
                </a:solidFill>
              </a:rPr>
              <a:t>Immanu’ĕl</a:t>
            </a:r>
            <a:r>
              <a:rPr lang="en-ZA" sz="2400" i="1" dirty="0" smtClean="0">
                <a:solidFill>
                  <a:srgbClr val="004821"/>
                </a:solidFill>
              </a:rPr>
              <a:t>,” which translated, means, “</a:t>
            </a:r>
            <a:r>
              <a:rPr lang="en-ZA" sz="2400" i="1" dirty="0" err="1" smtClean="0">
                <a:solidFill>
                  <a:srgbClr val="004821"/>
                </a:solidFill>
              </a:rPr>
              <a:t>Ěl</a:t>
            </a:r>
            <a:r>
              <a:rPr lang="en-ZA" sz="2400" i="1" dirty="0" smtClean="0">
                <a:solidFill>
                  <a:srgbClr val="004821"/>
                </a:solidFill>
              </a:rPr>
              <a:t> with us</a:t>
            </a:r>
            <a:r>
              <a:rPr lang="en-ZA" sz="2400" b="1" i="1" dirty="0" smtClean="0">
                <a:solidFill>
                  <a:srgbClr val="004821"/>
                </a:solidFill>
              </a:rPr>
              <a:t>.” </a:t>
            </a:r>
            <a:r>
              <a:rPr lang="en-ZA" sz="2400" b="1" i="1" dirty="0" smtClean="0">
                <a:solidFill>
                  <a:srgbClr val="004821"/>
                </a:solidFill>
              </a:rPr>
              <a:t>(</a:t>
            </a:r>
            <a:r>
              <a:rPr lang="en-ZA" sz="2400" b="1" i="1" dirty="0" smtClean="0">
                <a:solidFill>
                  <a:srgbClr val="004821"/>
                </a:solidFill>
              </a:rPr>
              <a:t>Matthew 1:23)</a:t>
            </a:r>
          </a:p>
          <a:p>
            <a:pPr algn="ctr"/>
            <a:r>
              <a:rPr lang="en-ZA" sz="2400" i="1" dirty="0" smtClean="0">
                <a:solidFill>
                  <a:srgbClr val="004821"/>
                </a:solidFill>
              </a:rPr>
              <a:t>And the Word became flesh and pitched His </a:t>
            </a:r>
            <a:r>
              <a:rPr lang="en-ZA" sz="2400" i="1" dirty="0" smtClean="0">
                <a:solidFill>
                  <a:srgbClr val="004821"/>
                </a:solidFill>
              </a:rPr>
              <a:t>tent </a:t>
            </a:r>
            <a:r>
              <a:rPr lang="en-ZA" sz="2400" i="1" dirty="0" smtClean="0">
                <a:solidFill>
                  <a:srgbClr val="004821"/>
                </a:solidFill>
              </a:rPr>
              <a:t>among us, and we saw His esteem, esteem as of an only brought-forth of a father, complete in favour and truth</a:t>
            </a:r>
            <a:r>
              <a:rPr lang="en-ZA" sz="2400" i="1" dirty="0" smtClean="0">
                <a:solidFill>
                  <a:srgbClr val="004821"/>
                </a:solidFill>
              </a:rPr>
              <a:t>. </a:t>
            </a:r>
            <a:r>
              <a:rPr lang="en-ZA" sz="2400" b="1" i="1" dirty="0" smtClean="0">
                <a:solidFill>
                  <a:srgbClr val="004821"/>
                </a:solidFill>
              </a:rPr>
              <a:t>(</a:t>
            </a:r>
            <a:r>
              <a:rPr lang="en-ZA" sz="2400" b="1" i="1" dirty="0" smtClean="0">
                <a:solidFill>
                  <a:srgbClr val="004821"/>
                </a:solidFill>
              </a:rPr>
              <a:t>John 1:14)</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REPENTANCE</a:t>
            </a:r>
            <a:endParaRPr lang="en-ZA" dirty="0"/>
          </a:p>
        </p:txBody>
      </p:sp>
      <p:sp>
        <p:nvSpPr>
          <p:cNvPr id="3" name="Content Placeholder 2"/>
          <p:cNvSpPr>
            <a:spLocks noGrp="1"/>
          </p:cNvSpPr>
          <p:nvPr>
            <p:ph idx="1"/>
          </p:nvPr>
        </p:nvSpPr>
        <p:spPr/>
        <p:txBody>
          <a:bodyPr>
            <a:normAutofit/>
          </a:bodyPr>
          <a:lstStyle/>
          <a:p>
            <a:r>
              <a:rPr lang="en-ZA" dirty="0" smtClean="0"/>
              <a:t>Until </a:t>
            </a:r>
            <a:r>
              <a:rPr lang="en-ZA" dirty="0" err="1" smtClean="0"/>
              <a:t>teshuvah</a:t>
            </a:r>
            <a:r>
              <a:rPr lang="en-ZA" dirty="0" smtClean="0"/>
              <a:t> (repentance) occurs, </a:t>
            </a:r>
            <a:r>
              <a:rPr lang="he-IL" sz="2000" dirty="0" smtClean="0"/>
              <a:t>יהוה</a:t>
            </a:r>
            <a:r>
              <a:rPr lang="en-ZA" dirty="0" smtClean="0"/>
              <a:t> </a:t>
            </a:r>
            <a:r>
              <a:rPr lang="en-ZA" dirty="0" smtClean="0"/>
              <a:t>is not able to </a:t>
            </a:r>
            <a:r>
              <a:rPr lang="en-ZA" i="1" dirty="0" smtClean="0"/>
              <a:t>“dwell in our midst”. </a:t>
            </a:r>
            <a:r>
              <a:rPr lang="en-ZA" dirty="0" smtClean="0"/>
              <a:t>Deuteronomy 31:17 expresses regret, but stops short of repentance. For this reason, we see in Deuteronomy 31:18: </a:t>
            </a:r>
          </a:p>
          <a:p>
            <a:pPr algn="ctr"/>
            <a:r>
              <a:rPr lang="en-ZA" i="1" dirty="0" smtClean="0">
                <a:solidFill>
                  <a:srgbClr val="004821"/>
                </a:solidFill>
              </a:rPr>
              <a:t>“</a:t>
            </a:r>
            <a:r>
              <a:rPr lang="en-ZA" i="1" dirty="0" smtClean="0">
                <a:solidFill>
                  <a:srgbClr val="004821"/>
                </a:solidFill>
              </a:rPr>
              <a:t>And I shall certainly hide My face in that day, because of all the evil which they have done, for they shall turn to other mighty ones.</a:t>
            </a:r>
            <a:r>
              <a:rPr lang="en-ZA" b="1" i="1" dirty="0" smtClean="0">
                <a:solidFill>
                  <a:srgbClr val="004821"/>
                </a:solidFill>
              </a:rPr>
              <a:t> </a:t>
            </a:r>
            <a:r>
              <a:rPr lang="en-ZA" b="1" i="1" dirty="0" smtClean="0">
                <a:solidFill>
                  <a:srgbClr val="004821"/>
                </a:solidFill>
              </a:rPr>
              <a:t>(</a:t>
            </a:r>
            <a:r>
              <a:rPr lang="en-ZA" b="1" i="1" dirty="0" smtClean="0">
                <a:solidFill>
                  <a:srgbClr val="004821"/>
                </a:solidFill>
              </a:rPr>
              <a:t>Deuteronomy 31:18)</a:t>
            </a:r>
          </a:p>
          <a:p>
            <a:r>
              <a:rPr lang="en-ZA" dirty="0" smtClean="0"/>
              <a:t>Nehemiah shows the way of return:</a:t>
            </a:r>
            <a:endParaRPr lang="en-ZA" i="1" dirty="0" smtClean="0"/>
          </a:p>
          <a:p>
            <a:pPr algn="ctr"/>
            <a:r>
              <a:rPr lang="en-ZA" i="1" dirty="0" smtClean="0">
                <a:solidFill>
                  <a:srgbClr val="004821"/>
                </a:solidFill>
              </a:rPr>
              <a:t>but if you shall turn back to Me, and guard My commands and do them, though you were cast out to the end of the heavens, I shall gather them from there, and bring them to the place which I have chosen, to make My Name dwell there.’ </a:t>
            </a:r>
            <a:r>
              <a:rPr lang="en-ZA" b="1" i="1" dirty="0" smtClean="0">
                <a:solidFill>
                  <a:srgbClr val="004821"/>
                </a:solidFill>
              </a:rPr>
              <a:t>(</a:t>
            </a:r>
            <a:r>
              <a:rPr lang="en-ZA" b="1" i="1" dirty="0" smtClean="0">
                <a:solidFill>
                  <a:srgbClr val="004821"/>
                </a:solidFill>
              </a:rPr>
              <a:t>Nehemiah 1:9</a:t>
            </a:r>
            <a:r>
              <a:rPr lang="en-ZA" b="1" i="1" dirty="0" smtClean="0">
                <a:solidFill>
                  <a:srgbClr val="004821"/>
                </a:solidFill>
              </a:rPr>
              <a:t>)</a:t>
            </a:r>
            <a:endParaRPr lang="en-ZA" b="1"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FORESEEING ISREAL’S REBELLION</a:t>
            </a:r>
            <a:endParaRPr lang="en-ZA" dirty="0"/>
          </a:p>
        </p:txBody>
      </p:sp>
      <p:sp>
        <p:nvSpPr>
          <p:cNvPr id="3" name="Content Placeholder 2"/>
          <p:cNvSpPr>
            <a:spLocks noGrp="1"/>
          </p:cNvSpPr>
          <p:nvPr>
            <p:ph idx="1"/>
          </p:nvPr>
        </p:nvSpPr>
        <p:spPr/>
        <p:txBody>
          <a:bodyPr>
            <a:normAutofit/>
          </a:bodyPr>
          <a:lstStyle/>
          <a:p>
            <a:r>
              <a:rPr lang="en-ZA" dirty="0" smtClean="0"/>
              <a:t>It is not, however, only the ancient Israelites who suffer from the </a:t>
            </a:r>
            <a:r>
              <a:rPr lang="en-ZA" i="1" dirty="0" smtClean="0"/>
              <a:t>‘malady of a sin nature.’ </a:t>
            </a:r>
            <a:r>
              <a:rPr lang="en-ZA" dirty="0" smtClean="0"/>
              <a:t> All humankind was infected with the venom of the serpent in the Garden. </a:t>
            </a:r>
            <a:r>
              <a:rPr lang="he-IL" dirty="0" smtClean="0"/>
              <a:t>יהוה</a:t>
            </a:r>
            <a:r>
              <a:rPr lang="en-ZA" dirty="0" smtClean="0"/>
              <a:t> knows the human tendency to be stiff-necked and rebellious, and so even before the Israelites stood on the banks of the Jordan ready to cross over, </a:t>
            </a:r>
            <a:r>
              <a:rPr lang="he-IL" dirty="0" smtClean="0"/>
              <a:t>יהוה</a:t>
            </a:r>
            <a:r>
              <a:rPr lang="en-ZA" dirty="0" smtClean="0"/>
              <a:t> already had a plan in place to redeem, deliver, and save Israel from their sins.  But not Israel alone. That plan was manifested in the flesh in </a:t>
            </a:r>
            <a:r>
              <a:rPr lang="he-IL" dirty="0" smtClean="0"/>
              <a:t>יהושע</a:t>
            </a:r>
            <a:r>
              <a:rPr lang="en-ZA" dirty="0" smtClean="0"/>
              <a:t> </a:t>
            </a:r>
            <a:r>
              <a:rPr lang="en-ZA" dirty="0" err="1" smtClean="0"/>
              <a:t>HaMashiach</a:t>
            </a:r>
            <a:r>
              <a:rPr lang="en-ZA" dirty="0" smtClean="0"/>
              <a:t> (the Messiah) who took all our sins upon Himself on the execution stake.   </a:t>
            </a:r>
          </a:p>
          <a:p>
            <a:pPr algn="ctr"/>
            <a:r>
              <a:rPr lang="en-ZA" i="1" dirty="0" smtClean="0">
                <a:solidFill>
                  <a:srgbClr val="004821"/>
                </a:solidFill>
              </a:rPr>
              <a:t>For as through the disobedience of one man many were made sinners, so also through the obedience of the One many shall be made righteous. </a:t>
            </a:r>
            <a:r>
              <a:rPr lang="en-ZA" b="1" i="1" dirty="0" smtClean="0">
                <a:solidFill>
                  <a:srgbClr val="004821"/>
                </a:solidFill>
              </a:rPr>
              <a:t>(</a:t>
            </a:r>
            <a:r>
              <a:rPr lang="en-ZA" b="1" i="1" dirty="0" smtClean="0">
                <a:solidFill>
                  <a:srgbClr val="004821"/>
                </a:solidFill>
              </a:rPr>
              <a:t>Romans 5:19)</a:t>
            </a:r>
          </a:p>
          <a:p>
            <a:endParaRPr lang="en-ZA" dirty="0" smtClean="0"/>
          </a:p>
          <a:p>
            <a:endParaRPr lang="en-ZA" dirty="0" smtClean="0"/>
          </a:p>
          <a:p>
            <a:endParaRPr lang="en-ZA" dirty="0" smtClean="0"/>
          </a:p>
          <a:p>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SONG OF MOSES</a:t>
            </a:r>
            <a:endParaRPr lang="en-ZA" dirty="0"/>
          </a:p>
        </p:txBody>
      </p:sp>
      <p:sp>
        <p:nvSpPr>
          <p:cNvPr id="3" name="Content Placeholder 2"/>
          <p:cNvSpPr>
            <a:spLocks noGrp="1"/>
          </p:cNvSpPr>
          <p:nvPr>
            <p:ph idx="1"/>
          </p:nvPr>
        </p:nvSpPr>
        <p:spPr/>
        <p:txBody>
          <a:bodyPr>
            <a:noAutofit/>
          </a:bodyPr>
          <a:lstStyle/>
          <a:p>
            <a:pPr>
              <a:lnSpc>
                <a:spcPts val="2200"/>
              </a:lnSpc>
            </a:pPr>
            <a:r>
              <a:rPr lang="en-ZA" dirty="0" smtClean="0"/>
              <a:t>Continuing on in Deuteronomy, we read of the 613th commandment….the last instruction of Torah:</a:t>
            </a:r>
          </a:p>
          <a:p>
            <a:pPr algn="ctr">
              <a:lnSpc>
                <a:spcPts val="2200"/>
              </a:lnSpc>
            </a:pPr>
            <a:r>
              <a:rPr lang="en-ZA" i="1" dirty="0" smtClean="0">
                <a:solidFill>
                  <a:srgbClr val="004821"/>
                </a:solidFill>
              </a:rPr>
              <a:t>“And now write down this song for yourselves, and teach it to the children of </a:t>
            </a:r>
            <a:r>
              <a:rPr lang="en-ZA" i="1" dirty="0" err="1" smtClean="0">
                <a:solidFill>
                  <a:srgbClr val="004821"/>
                </a:solidFill>
              </a:rPr>
              <a:t>Yisra’ĕl</a:t>
            </a:r>
            <a:r>
              <a:rPr lang="en-ZA" i="1" dirty="0" smtClean="0">
                <a:solidFill>
                  <a:srgbClr val="004821"/>
                </a:solidFill>
              </a:rPr>
              <a:t>. Put it in their mouths, so that this song is to Me for a witness against the children of </a:t>
            </a:r>
            <a:r>
              <a:rPr lang="en-ZA" i="1" dirty="0" err="1" smtClean="0">
                <a:solidFill>
                  <a:srgbClr val="004821"/>
                </a:solidFill>
              </a:rPr>
              <a:t>Yisra’ĕl</a:t>
            </a:r>
            <a:r>
              <a:rPr lang="en-ZA" i="1" dirty="0" smtClean="0">
                <a:solidFill>
                  <a:srgbClr val="004821"/>
                </a:solidFill>
              </a:rPr>
              <a:t>. ...“And it shall be, when many evils and distresses come upon them, that this song shall answer before them as a witness. For it is not to be forgotten in the mouths of their seed, for I know their thoughts which they are forming today, even before I bring them to the land of which I swore to give them.” </a:t>
            </a:r>
            <a:r>
              <a:rPr lang="en-ZA" b="1" i="1" dirty="0" smtClean="0">
                <a:solidFill>
                  <a:srgbClr val="004821"/>
                </a:solidFill>
              </a:rPr>
              <a:t>(Deuteronomy 31:19-21)</a:t>
            </a:r>
          </a:p>
          <a:p>
            <a:pPr>
              <a:lnSpc>
                <a:spcPts val="2200"/>
              </a:lnSpc>
            </a:pPr>
            <a:r>
              <a:rPr lang="en-ZA" b="1" dirty="0" smtClean="0">
                <a:solidFill>
                  <a:schemeClr val="tx1"/>
                </a:solidFill>
              </a:rPr>
              <a:t>FULFILLED IN REVELATION BY THE SAINTS:</a:t>
            </a:r>
            <a:r>
              <a:rPr lang="en-ZA" dirty="0" smtClean="0">
                <a:solidFill>
                  <a:schemeClr val="tx1"/>
                </a:solidFill>
              </a:rPr>
              <a:t> </a:t>
            </a:r>
          </a:p>
          <a:p>
            <a:pPr algn="ctr">
              <a:lnSpc>
                <a:spcPts val="2200"/>
              </a:lnSpc>
            </a:pPr>
            <a:r>
              <a:rPr lang="en-ZA" i="1" dirty="0" smtClean="0">
                <a:solidFill>
                  <a:srgbClr val="004821"/>
                </a:solidFill>
              </a:rPr>
              <a:t>And </a:t>
            </a:r>
            <a:r>
              <a:rPr lang="en-ZA" i="1" dirty="0" smtClean="0">
                <a:solidFill>
                  <a:srgbClr val="004821"/>
                </a:solidFill>
              </a:rPr>
              <a:t>I saw like a sea of glass mixed with fire, and those overcoming the beast and his image and his mark and the number of his name, standing on the sea of glass, holding harps of Elohim. And they sing the song of </a:t>
            </a:r>
            <a:r>
              <a:rPr lang="en-ZA" i="1" dirty="0" err="1" smtClean="0">
                <a:solidFill>
                  <a:srgbClr val="004821"/>
                </a:solidFill>
              </a:rPr>
              <a:t>Mosheh</a:t>
            </a:r>
            <a:r>
              <a:rPr lang="en-ZA" i="1" dirty="0" smtClean="0">
                <a:solidFill>
                  <a:srgbClr val="004821"/>
                </a:solidFill>
              </a:rPr>
              <a:t> the servant of Elohim, and the song of the Lamb, saying, “Great and marvellous are Your works, </a:t>
            </a:r>
            <a:r>
              <a:rPr lang="he-IL" i="1" dirty="0" smtClean="0">
                <a:solidFill>
                  <a:srgbClr val="004821"/>
                </a:solidFill>
              </a:rPr>
              <a:t>יהוה</a:t>
            </a:r>
            <a:r>
              <a:rPr lang="en-ZA" i="1" dirty="0" smtClean="0">
                <a:solidFill>
                  <a:srgbClr val="004821"/>
                </a:solidFill>
              </a:rPr>
              <a:t> </a:t>
            </a:r>
            <a:r>
              <a:rPr lang="en-ZA" i="1" dirty="0" err="1" smtClean="0">
                <a:solidFill>
                  <a:srgbClr val="004821"/>
                </a:solidFill>
              </a:rPr>
              <a:t>Ěl</a:t>
            </a:r>
            <a:r>
              <a:rPr lang="en-ZA" i="1" dirty="0" smtClean="0">
                <a:solidFill>
                  <a:srgbClr val="004821"/>
                </a:solidFill>
              </a:rPr>
              <a:t> Shaddai! Righteous and true are Your ways, O Sovereign of the set-apart ones! </a:t>
            </a:r>
            <a:r>
              <a:rPr lang="en-US" b="1" i="1" dirty="0" smtClean="0">
                <a:solidFill>
                  <a:srgbClr val="004821"/>
                </a:solidFill>
              </a:rPr>
              <a:t>(</a:t>
            </a:r>
            <a:r>
              <a:rPr lang="en-US" b="1" i="1" dirty="0" smtClean="0">
                <a:solidFill>
                  <a:srgbClr val="004821"/>
                </a:solidFill>
              </a:rPr>
              <a:t>Revelation 15:2-3</a:t>
            </a:r>
            <a:r>
              <a:rPr lang="en-US" b="1" i="1" dirty="0" smtClean="0">
                <a:solidFill>
                  <a:srgbClr val="004821"/>
                </a:solidFill>
              </a:rPr>
              <a:t>)</a:t>
            </a:r>
            <a:endParaRPr lang="en-US" b="1"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 WITNESS</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The </a:t>
            </a:r>
            <a:r>
              <a:rPr lang="en-ZA" dirty="0" smtClean="0"/>
              <a:t>purpose of this song is to be a witness and is meant to remain with the Israelites even during their periods of sinning and punishment. It is to span the generations</a:t>
            </a:r>
            <a:r>
              <a:rPr lang="en-ZA" dirty="0" smtClean="0"/>
              <a:t>. </a:t>
            </a:r>
            <a:r>
              <a:rPr lang="en-ZA" dirty="0" smtClean="0"/>
              <a:t>Now a bit later in the </a:t>
            </a:r>
            <a:r>
              <a:rPr lang="en-ZA" dirty="0" err="1" smtClean="0"/>
              <a:t>parasha</a:t>
            </a:r>
            <a:r>
              <a:rPr lang="en-ZA" dirty="0" smtClean="0"/>
              <a:t>, we see that the people will have </a:t>
            </a:r>
            <a:r>
              <a:rPr lang="en-ZA" dirty="0" smtClean="0"/>
              <a:t>another “</a:t>
            </a:r>
            <a:r>
              <a:rPr lang="en-ZA" dirty="0" smtClean="0"/>
              <a:t>witness”:</a:t>
            </a:r>
          </a:p>
          <a:p>
            <a:pPr algn="ctr">
              <a:lnSpc>
                <a:spcPts val="2300"/>
              </a:lnSpc>
            </a:pPr>
            <a:r>
              <a:rPr lang="en-ZA" i="1" dirty="0" smtClean="0">
                <a:solidFill>
                  <a:srgbClr val="004821"/>
                </a:solidFill>
              </a:rPr>
              <a:t>And it came to be, when </a:t>
            </a:r>
            <a:r>
              <a:rPr lang="en-ZA" i="1" dirty="0" err="1" smtClean="0">
                <a:solidFill>
                  <a:srgbClr val="004821"/>
                </a:solidFill>
              </a:rPr>
              <a:t>Mosheh</a:t>
            </a:r>
            <a:r>
              <a:rPr lang="en-ZA" i="1" dirty="0" smtClean="0">
                <a:solidFill>
                  <a:srgbClr val="004821"/>
                </a:solidFill>
              </a:rPr>
              <a:t> had completed writing the Words of this Torah in a book, until their completion, that </a:t>
            </a:r>
            <a:r>
              <a:rPr lang="en-ZA" i="1" dirty="0" err="1" smtClean="0">
                <a:solidFill>
                  <a:srgbClr val="004821"/>
                </a:solidFill>
              </a:rPr>
              <a:t>Mosheh</a:t>
            </a:r>
            <a:r>
              <a:rPr lang="en-ZA" i="1" dirty="0" smtClean="0">
                <a:solidFill>
                  <a:srgbClr val="004821"/>
                </a:solidFill>
              </a:rPr>
              <a:t> commanded the </a:t>
            </a:r>
            <a:r>
              <a:rPr lang="en-ZA" i="1" dirty="0" err="1" smtClean="0">
                <a:solidFill>
                  <a:srgbClr val="004821"/>
                </a:solidFill>
              </a:rPr>
              <a:t>Lĕwites</a:t>
            </a:r>
            <a:r>
              <a:rPr lang="en-ZA" i="1" dirty="0" smtClean="0">
                <a:solidFill>
                  <a:srgbClr val="004821"/>
                </a:solidFill>
              </a:rPr>
              <a:t>, who bore the ark of the covenant of </a:t>
            </a:r>
            <a:r>
              <a:rPr lang="he-IL" i="1" dirty="0" smtClean="0">
                <a:solidFill>
                  <a:srgbClr val="004821"/>
                </a:solidFill>
              </a:rPr>
              <a:t>יהוה</a:t>
            </a:r>
            <a:r>
              <a:rPr lang="en-ZA" i="1" dirty="0" smtClean="0">
                <a:solidFill>
                  <a:srgbClr val="004821"/>
                </a:solidFill>
              </a:rPr>
              <a:t>, saying, “Take this Book of the Torah, and you shall place it beside the ark of the covenant of </a:t>
            </a:r>
            <a:r>
              <a:rPr lang="he-IL" i="1" dirty="0" smtClean="0">
                <a:solidFill>
                  <a:srgbClr val="004821"/>
                </a:solidFill>
              </a:rPr>
              <a:t>יהוה</a:t>
            </a:r>
            <a:r>
              <a:rPr lang="en-ZA" i="1" dirty="0" smtClean="0">
                <a:solidFill>
                  <a:srgbClr val="004821"/>
                </a:solidFill>
              </a:rPr>
              <a:t> your Elohim, and it shall be there as a witness against you, for I myself know your rebellion and your stiff neck. See, while I am still alive with you today, you have been rebellious against </a:t>
            </a:r>
            <a:r>
              <a:rPr lang="he-IL" i="1" dirty="0" smtClean="0">
                <a:solidFill>
                  <a:srgbClr val="004821"/>
                </a:solidFill>
              </a:rPr>
              <a:t>יהוה</a:t>
            </a:r>
            <a:r>
              <a:rPr lang="en-ZA" i="1" dirty="0" smtClean="0">
                <a:solidFill>
                  <a:srgbClr val="004821"/>
                </a:solidFill>
              </a:rPr>
              <a:t>, then how much more after my death</a:t>
            </a:r>
            <a:r>
              <a:rPr lang="en-ZA" b="1" i="1" dirty="0" smtClean="0">
                <a:solidFill>
                  <a:srgbClr val="004821"/>
                </a:solidFill>
              </a:rPr>
              <a:t>? </a:t>
            </a:r>
            <a:r>
              <a:rPr lang="en-US" b="1" i="1" dirty="0" smtClean="0">
                <a:solidFill>
                  <a:srgbClr val="004821"/>
                </a:solidFill>
              </a:rPr>
              <a:t>(</a:t>
            </a:r>
            <a:r>
              <a:rPr lang="en-US" b="1" i="1" dirty="0" smtClean="0">
                <a:solidFill>
                  <a:srgbClr val="004821"/>
                </a:solidFill>
              </a:rPr>
              <a:t>Deuteronomy 31:24-27</a:t>
            </a:r>
            <a:r>
              <a:rPr lang="en-US" b="1" i="1" dirty="0" smtClean="0">
                <a:solidFill>
                  <a:srgbClr val="004821"/>
                </a:solidFill>
              </a:rPr>
              <a:t>) </a:t>
            </a:r>
          </a:p>
          <a:p>
            <a:pPr>
              <a:lnSpc>
                <a:spcPts val="2300"/>
              </a:lnSpc>
            </a:pPr>
            <a:r>
              <a:rPr lang="en-ZA" dirty="0" smtClean="0"/>
              <a:t>Thus </a:t>
            </a:r>
            <a:r>
              <a:rPr lang="en-ZA" i="1" dirty="0" smtClean="0"/>
              <a:t>“this Book of the Torah</a:t>
            </a:r>
            <a:r>
              <a:rPr lang="en-ZA" i="1" dirty="0" smtClean="0"/>
              <a:t>”</a:t>
            </a:r>
            <a:r>
              <a:rPr lang="en-ZA" dirty="0" smtClean="0"/>
              <a:t> </a:t>
            </a:r>
            <a:r>
              <a:rPr lang="en-ZA" dirty="0" smtClean="0"/>
              <a:t>also becomes a </a:t>
            </a:r>
            <a:r>
              <a:rPr lang="en-ZA" i="1" dirty="0" smtClean="0"/>
              <a:t>“witness” </a:t>
            </a:r>
            <a:r>
              <a:rPr lang="en-ZA" dirty="0" smtClean="0"/>
              <a:t>against the children of </a:t>
            </a:r>
            <a:r>
              <a:rPr lang="en-ZA" dirty="0" smtClean="0"/>
              <a:t>Israel because </a:t>
            </a:r>
            <a:r>
              <a:rPr lang="en-ZA" dirty="0" smtClean="0"/>
              <a:t>of their rebellion. It appears that Moses understood that both the song and the </a:t>
            </a:r>
            <a:r>
              <a:rPr lang="en-ZA" dirty="0" smtClean="0"/>
              <a:t>Torah would </a:t>
            </a:r>
            <a:r>
              <a:rPr lang="en-ZA" dirty="0" smtClean="0"/>
              <a:t>have to serve as witnesses, since it is by the word of two witnesses that a matter stands.</a:t>
            </a:r>
            <a:endParaRPr lang="en-US" i="1" dirty="0" smtClean="0">
              <a:solidFill>
                <a:srgbClr val="004821"/>
              </a:solidFill>
            </a:endParaRP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BOOK AND THE SONG</a:t>
            </a:r>
            <a:endParaRPr lang="en-ZA" dirty="0"/>
          </a:p>
        </p:txBody>
      </p:sp>
      <p:sp>
        <p:nvSpPr>
          <p:cNvPr id="3" name="Content Placeholder 2"/>
          <p:cNvSpPr>
            <a:spLocks noGrp="1"/>
          </p:cNvSpPr>
          <p:nvPr>
            <p:ph idx="1"/>
          </p:nvPr>
        </p:nvSpPr>
        <p:spPr/>
        <p:txBody>
          <a:bodyPr>
            <a:normAutofit lnSpcReduction="10000"/>
          </a:bodyPr>
          <a:lstStyle/>
          <a:p>
            <a:pPr marL="174625" indent="-174625">
              <a:buFont typeface="Arial" pitchFamily="34" charset="0"/>
              <a:buChar char="•"/>
            </a:pPr>
            <a:r>
              <a:rPr lang="en-ZA" dirty="0" smtClean="0"/>
              <a:t>The book of Deuteronomy reminds them that as </a:t>
            </a:r>
            <a:r>
              <a:rPr lang="he-IL" dirty="0" smtClean="0"/>
              <a:t>יהוה</a:t>
            </a:r>
            <a:r>
              <a:rPr lang="en-ZA" dirty="0" smtClean="0"/>
              <a:t>’s special nation they have accepted upon themselves the Covenant of Torah with its blessings and its curses. </a:t>
            </a:r>
          </a:p>
          <a:p>
            <a:pPr marL="174625" indent="-174625">
              <a:buFont typeface="Arial" pitchFamily="34" charset="0"/>
              <a:buChar char="•"/>
            </a:pPr>
            <a:r>
              <a:rPr lang="en-ZA" dirty="0" smtClean="0"/>
              <a:t>The song reminds them to turn back to Torah. </a:t>
            </a:r>
          </a:p>
          <a:p>
            <a:r>
              <a:rPr lang="en-ZA" dirty="0" smtClean="0"/>
              <a:t>So why is the song singled out as its own witness?</a:t>
            </a:r>
          </a:p>
          <a:p>
            <a:pPr indent="174625">
              <a:buFont typeface="Arial" pitchFamily="34" charset="0"/>
              <a:buChar char="•"/>
            </a:pPr>
            <a:r>
              <a:rPr lang="en-ZA" dirty="0" smtClean="0"/>
              <a:t>The book of Deuteronomy is to be kept in a special spot:</a:t>
            </a:r>
          </a:p>
          <a:p>
            <a:pPr algn="ctr"/>
            <a:r>
              <a:rPr lang="en-ZA" i="1" dirty="0" smtClean="0">
                <a:solidFill>
                  <a:srgbClr val="004821"/>
                </a:solidFill>
              </a:rPr>
              <a:t>“Take this Book of the Torah, and you shall place it beside the ark of the covenant of </a:t>
            </a:r>
            <a:r>
              <a:rPr lang="he-IL" i="1" dirty="0" smtClean="0">
                <a:solidFill>
                  <a:srgbClr val="004821"/>
                </a:solidFill>
              </a:rPr>
              <a:t>יהוה</a:t>
            </a:r>
            <a:r>
              <a:rPr lang="en-ZA" i="1" dirty="0" smtClean="0">
                <a:solidFill>
                  <a:srgbClr val="004821"/>
                </a:solidFill>
              </a:rPr>
              <a:t> your Elohim, and it shall be there as a witness against you, </a:t>
            </a:r>
            <a:r>
              <a:rPr lang="en-ZA" i="1" dirty="0" smtClean="0">
                <a:solidFill>
                  <a:srgbClr val="004821"/>
                </a:solidFill>
              </a:rPr>
              <a:t> </a:t>
            </a:r>
            <a:r>
              <a:rPr lang="en-US" b="1" i="1" dirty="0" smtClean="0">
                <a:solidFill>
                  <a:srgbClr val="004821"/>
                </a:solidFill>
              </a:rPr>
              <a:t>(</a:t>
            </a:r>
            <a:r>
              <a:rPr lang="en-US" b="1" i="1" dirty="0" smtClean="0">
                <a:solidFill>
                  <a:srgbClr val="004821"/>
                </a:solidFill>
              </a:rPr>
              <a:t>Deuteronomy 31:26)</a:t>
            </a:r>
          </a:p>
          <a:p>
            <a:pPr indent="174625" algn="l">
              <a:buFont typeface="Arial" pitchFamily="34" charset="0"/>
              <a:buChar char="•"/>
            </a:pPr>
            <a:r>
              <a:rPr lang="en-ZA" dirty="0" smtClean="0"/>
              <a:t>The song has a more active role. Look where the song will be kept:</a:t>
            </a:r>
            <a:endParaRPr lang="en-ZA" i="1" dirty="0" smtClean="0">
              <a:solidFill>
                <a:srgbClr val="004821"/>
              </a:solidFill>
            </a:endParaRPr>
          </a:p>
          <a:p>
            <a:pPr algn="ctr"/>
            <a:r>
              <a:rPr lang="en-ZA" i="1" dirty="0" smtClean="0">
                <a:solidFill>
                  <a:srgbClr val="004821"/>
                </a:solidFill>
              </a:rPr>
              <a:t>“</a:t>
            </a:r>
            <a:r>
              <a:rPr lang="en-ZA" i="1" dirty="0" smtClean="0">
                <a:solidFill>
                  <a:srgbClr val="004821"/>
                </a:solidFill>
              </a:rPr>
              <a:t>And now write down this song for yourselves, and teach it to the children of </a:t>
            </a:r>
            <a:r>
              <a:rPr lang="en-ZA" i="1" dirty="0" err="1" smtClean="0">
                <a:solidFill>
                  <a:srgbClr val="004821"/>
                </a:solidFill>
              </a:rPr>
              <a:t>Yisra’ĕl</a:t>
            </a:r>
            <a:r>
              <a:rPr lang="en-ZA" i="1" dirty="0" smtClean="0">
                <a:solidFill>
                  <a:srgbClr val="004821"/>
                </a:solidFill>
              </a:rPr>
              <a:t>. Put it in their mouths, </a:t>
            </a:r>
            <a:r>
              <a:rPr lang="en-ZA" b="1" i="1" dirty="0" smtClean="0">
                <a:solidFill>
                  <a:srgbClr val="004821"/>
                </a:solidFill>
              </a:rPr>
              <a:t>...(</a:t>
            </a:r>
            <a:r>
              <a:rPr lang="en-ZA" b="1" i="1" dirty="0" smtClean="0">
                <a:solidFill>
                  <a:srgbClr val="004821"/>
                </a:solidFill>
              </a:rPr>
              <a:t>Deuteronomy 31:19</a:t>
            </a:r>
            <a:r>
              <a:rPr lang="en-ZA" b="1" i="1" dirty="0" smtClean="0">
                <a:solidFill>
                  <a:srgbClr val="004821"/>
                </a:solidFill>
              </a:rPr>
              <a:t>) </a:t>
            </a:r>
          </a:p>
          <a:p>
            <a:r>
              <a:rPr lang="en-ZA" dirty="0" smtClean="0"/>
              <a:t>The phrase “</a:t>
            </a:r>
            <a:r>
              <a:rPr lang="en-ZA" i="1" dirty="0" smtClean="0"/>
              <a:t>put it in their mouths” </a:t>
            </a:r>
            <a:r>
              <a:rPr lang="en-ZA" dirty="0" smtClean="0"/>
              <a:t>means to have them memorize it. At this point the song becomes a witness. The song is a guarantee that some day the Israelites will arrive at their intended goal.</a:t>
            </a:r>
            <a:endParaRPr lang="en-ZA" i="1" dirty="0" smtClean="0">
              <a:solidFill>
                <a:srgbClr val="004821"/>
              </a:solidFill>
            </a:endParaRPr>
          </a:p>
          <a:p>
            <a:endParaRPr lang="en-ZA" dirty="0" smtClean="0"/>
          </a:p>
        </p:txBody>
      </p:sp>
      <p:sp>
        <p:nvSpPr>
          <p:cNvPr id="4" name="Slide Number Placeholder 3"/>
          <p:cNvSpPr>
            <a:spLocks noGrp="1"/>
          </p:cNvSpPr>
          <p:nvPr>
            <p:ph type="sldNum" sz="quarter" idx="12"/>
          </p:nvPr>
        </p:nvSpPr>
        <p:spPr/>
        <p:txBody>
          <a:bodyPr/>
          <a:lstStyle/>
          <a:p>
            <a:fld id="{715B7D16-8FAD-4D2D-B977-107333E7495D}" type="slidenum">
              <a:rPr lang="en-ZA" smtClean="0"/>
              <a:pPr/>
              <a:t>28</a:t>
            </a:fld>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WORDS IN YOUR MOUTH</a:t>
            </a:r>
            <a:endParaRPr lang="en-ZA" dirty="0"/>
          </a:p>
        </p:txBody>
      </p:sp>
      <p:sp>
        <p:nvSpPr>
          <p:cNvPr id="3" name="Content Placeholder 2"/>
          <p:cNvSpPr>
            <a:spLocks noGrp="1"/>
          </p:cNvSpPr>
          <p:nvPr>
            <p:ph idx="1"/>
          </p:nvPr>
        </p:nvSpPr>
        <p:spPr/>
        <p:txBody>
          <a:bodyPr>
            <a:normAutofit/>
          </a:bodyPr>
          <a:lstStyle/>
          <a:p>
            <a:r>
              <a:rPr lang="en-ZA" dirty="0" smtClean="0"/>
              <a:t>The Song of Moses is the experiential aspect of the Torah that ensures the Torah’s continuity </a:t>
            </a:r>
            <a:r>
              <a:rPr lang="en-ZA" dirty="0" smtClean="0"/>
              <a:t>throughout </a:t>
            </a:r>
            <a:r>
              <a:rPr lang="en-ZA" dirty="0" smtClean="0"/>
              <a:t>the ages. For His Words to be placed in our mouths is a very powerful concept:</a:t>
            </a:r>
          </a:p>
          <a:p>
            <a:pPr algn="ctr"/>
            <a:r>
              <a:rPr lang="en-ZA" i="1" dirty="0" smtClean="0">
                <a:solidFill>
                  <a:srgbClr val="004821"/>
                </a:solidFill>
              </a:rPr>
              <a:t>“And He humbled you, and let you suffer hunger, and fed you with manna which you did not know nor did your fathers know, to make you know that man does not live by bread alone, but by every Word that comes from the mouth of </a:t>
            </a:r>
            <a:r>
              <a:rPr lang="he-IL" i="1" dirty="0" smtClean="0">
                <a:solidFill>
                  <a:srgbClr val="004821"/>
                </a:solidFill>
              </a:rPr>
              <a:t>יהוה</a:t>
            </a:r>
            <a:r>
              <a:rPr lang="en-ZA" i="1" dirty="0" smtClean="0">
                <a:solidFill>
                  <a:srgbClr val="004821"/>
                </a:solidFill>
              </a:rPr>
              <a:t>. </a:t>
            </a:r>
            <a:r>
              <a:rPr lang="en-US" b="1" i="1" dirty="0" smtClean="0">
                <a:solidFill>
                  <a:srgbClr val="004821"/>
                </a:solidFill>
              </a:rPr>
              <a:t>(</a:t>
            </a:r>
            <a:r>
              <a:rPr lang="en-US" b="1" i="1" dirty="0" smtClean="0">
                <a:solidFill>
                  <a:srgbClr val="004821"/>
                </a:solidFill>
              </a:rPr>
              <a:t>Deuteronomy 8:3)</a:t>
            </a:r>
          </a:p>
          <a:p>
            <a:pPr algn="ctr"/>
            <a:r>
              <a:rPr lang="en-ZA" i="1" dirty="0" smtClean="0">
                <a:solidFill>
                  <a:srgbClr val="004821"/>
                </a:solidFill>
              </a:rPr>
              <a:t>“Do not let this Book of the Torah depart from your mouth, but you shall meditate on it day and night, so that you guard to do according to all that is written in it. For then you shall make your way prosperous, and act wisely. </a:t>
            </a:r>
            <a:r>
              <a:rPr lang="en-ZA" b="1" i="1" dirty="0" smtClean="0">
                <a:solidFill>
                  <a:srgbClr val="004821"/>
                </a:solidFill>
              </a:rPr>
              <a:t>(</a:t>
            </a:r>
            <a:r>
              <a:rPr lang="en-ZA" b="1" i="1" dirty="0" smtClean="0">
                <a:solidFill>
                  <a:srgbClr val="004821"/>
                </a:solidFill>
              </a:rPr>
              <a:t>Joshua 1:8</a:t>
            </a:r>
            <a:r>
              <a:rPr lang="en-ZA" b="1" i="1" dirty="0" smtClean="0">
                <a:solidFill>
                  <a:srgbClr val="004821"/>
                </a:solidFill>
              </a:rPr>
              <a:t>)</a:t>
            </a:r>
            <a:endParaRPr lang="en-ZA" b="1"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US" dirty="0" smtClean="0"/>
              <a:t>VA’YELECH </a:t>
            </a:r>
            <a:r>
              <a:rPr lang="en-US" i="1" dirty="0" smtClean="0"/>
              <a:t>“AND HE WENT”</a:t>
            </a:r>
            <a:endParaRPr lang="en-ZA" i="1" dirty="0"/>
          </a:p>
        </p:txBody>
      </p:sp>
      <p:sp>
        <p:nvSpPr>
          <p:cNvPr id="5" name="Subtitle 4"/>
          <p:cNvSpPr>
            <a:spLocks noGrp="1"/>
          </p:cNvSpPr>
          <p:nvPr>
            <p:ph type="subTitle" idx="1"/>
          </p:nvPr>
        </p:nvSpPr>
        <p:spPr>
          <a:xfrm>
            <a:off x="323528" y="5445224"/>
            <a:ext cx="8496944" cy="1412776"/>
          </a:xfrm>
        </p:spPr>
        <p:txBody>
          <a:bodyPr>
            <a:noAutofit/>
          </a:bodyPr>
          <a:lstStyle/>
          <a:p>
            <a:pPr>
              <a:lnSpc>
                <a:spcPts val="2300"/>
              </a:lnSpc>
            </a:pPr>
            <a:r>
              <a:rPr lang="en-ZA" b="1" dirty="0" smtClean="0"/>
              <a:t>TORAH: </a:t>
            </a:r>
            <a:r>
              <a:rPr lang="en-ZA" b="0" dirty="0" smtClean="0"/>
              <a:t>Deuteronomy 31:1–30; </a:t>
            </a:r>
          </a:p>
          <a:p>
            <a:pPr>
              <a:lnSpc>
                <a:spcPts val="2300"/>
              </a:lnSpc>
            </a:pPr>
            <a:r>
              <a:rPr lang="en-ZA" b="1" dirty="0" smtClean="0"/>
              <a:t>HAFTORAH:</a:t>
            </a:r>
            <a:r>
              <a:rPr lang="en-ZA" b="0" dirty="0" smtClean="0"/>
              <a:t>  </a:t>
            </a:r>
            <a:r>
              <a:rPr lang="en-ZA" sz="2000" b="0" dirty="0" smtClean="0"/>
              <a:t>Hosea 14:1–9; Joel 2:11–27; Micah 7:18–20; Isaiah 55–56:3</a:t>
            </a:r>
            <a:endParaRPr lang="en-ZA" b="0" dirty="0" smtClean="0"/>
          </a:p>
          <a:p>
            <a:pPr>
              <a:lnSpc>
                <a:spcPts val="2300"/>
              </a:lnSpc>
            </a:pPr>
            <a:r>
              <a:rPr lang="en-ZA" b="1" dirty="0" smtClean="0"/>
              <a:t>B’RIT CHADASHAH: </a:t>
            </a:r>
            <a:r>
              <a:rPr lang="en-ZA" b="0" dirty="0" smtClean="0"/>
              <a:t>Romans 10:14–18</a:t>
            </a:r>
          </a:p>
          <a:p>
            <a:pPr>
              <a:lnSpc>
                <a:spcPts val="2300"/>
              </a:lnSpc>
            </a:pPr>
            <a:r>
              <a:rPr lang="en-ZA" sz="1800" i="1" dirty="0" smtClean="0">
                <a:solidFill>
                  <a:schemeClr val="accent6">
                    <a:lumMod val="50000"/>
                  </a:schemeClr>
                </a:solidFill>
              </a:rPr>
              <a:t>All references: The Scripture 1998+ unless otherwise noted</a:t>
            </a:r>
            <a:endParaRPr lang="en-ZA" sz="1800" dirty="0" smtClean="0">
              <a:ln w="50800"/>
            </a:endParaRPr>
          </a:p>
          <a:p>
            <a:pPr>
              <a:lnSpc>
                <a:spcPts val="2300"/>
              </a:lnSpc>
            </a:pPr>
            <a:endParaRPr lang="en-ZA" sz="2400" b="0" dirty="0" smtClean="0"/>
          </a:p>
          <a:p>
            <a:pPr algn="l">
              <a:lnSpc>
                <a:spcPts val="2300"/>
              </a:lnSpc>
              <a:buFont typeface="Arial" pitchFamily="34" charset="0"/>
              <a:buChar char="•"/>
            </a:pPr>
            <a:endParaRPr lang="en-ZA" sz="2400" b="0" dirty="0" smtClean="0"/>
          </a:p>
          <a:p>
            <a:r>
              <a:rPr lang="en-ZA" sz="2800" dirty="0" smtClean="0"/>
              <a:t/>
            </a:r>
            <a:br>
              <a:rPr lang="en-ZA" sz="2800" dirty="0" smtClean="0"/>
            </a:br>
            <a:endParaRPr lang="en-ZA" sz="2800" dirty="0"/>
          </a:p>
        </p:txBody>
      </p:sp>
      <p:pic>
        <p:nvPicPr>
          <p:cNvPr id="8" name="Picture 7" descr="https://staticapp.icpsc.com/icp/loadimage.php/mogile/261268/c1272d9245c98cc3bb5fefeeab325b2f/image/jpeg"/>
          <p:cNvPicPr/>
          <p:nvPr/>
        </p:nvPicPr>
        <p:blipFill>
          <a:blip r:embed="rId2" cstate="print"/>
          <a:srcRect/>
          <a:stretch>
            <a:fillRect/>
          </a:stretch>
        </p:blipFill>
        <p:spPr bwMode="auto">
          <a:xfrm>
            <a:off x="1907704" y="1124744"/>
            <a:ext cx="5112568" cy="4176464"/>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PROMISE</a:t>
            </a:r>
            <a:endParaRPr lang="en-ZA" dirty="0"/>
          </a:p>
        </p:txBody>
      </p:sp>
      <p:sp>
        <p:nvSpPr>
          <p:cNvPr id="3" name="Content Placeholder 2"/>
          <p:cNvSpPr>
            <a:spLocks noGrp="1"/>
          </p:cNvSpPr>
          <p:nvPr>
            <p:ph idx="1"/>
          </p:nvPr>
        </p:nvSpPr>
        <p:spPr/>
        <p:txBody>
          <a:bodyPr>
            <a:normAutofit/>
          </a:bodyPr>
          <a:lstStyle/>
          <a:p>
            <a:r>
              <a:rPr lang="en-ZA" dirty="0" smtClean="0"/>
              <a:t>Isaiah </a:t>
            </a:r>
            <a:r>
              <a:rPr lang="en-ZA" dirty="0" smtClean="0"/>
              <a:t>gives us a wonderful promise:</a:t>
            </a:r>
          </a:p>
          <a:p>
            <a:pPr algn="ctr"/>
            <a:r>
              <a:rPr lang="en-ZA" dirty="0" smtClean="0"/>
              <a:t>“</a:t>
            </a:r>
            <a:r>
              <a:rPr lang="en-ZA" i="1" dirty="0" smtClean="0">
                <a:solidFill>
                  <a:srgbClr val="004821"/>
                </a:solidFill>
              </a:rPr>
              <a:t>As for Me, this is My covenant with them,” said </a:t>
            </a:r>
            <a:r>
              <a:rPr lang="he-IL" i="1" dirty="0" smtClean="0">
                <a:solidFill>
                  <a:srgbClr val="004821"/>
                </a:solidFill>
              </a:rPr>
              <a:t>יהוה</a:t>
            </a:r>
            <a:r>
              <a:rPr lang="en-ZA" i="1" dirty="0" smtClean="0">
                <a:solidFill>
                  <a:srgbClr val="004821"/>
                </a:solidFill>
              </a:rPr>
              <a:t>: “My Spirit that is upon you, and My Words that I have put in your mouth, shall not be withdrawn from your mouth, nor from the mouth of your descendants, nor from the mouth of your descendants’ descendants,” said </a:t>
            </a:r>
            <a:r>
              <a:rPr lang="he-IL" i="1" dirty="0" smtClean="0">
                <a:solidFill>
                  <a:srgbClr val="004821"/>
                </a:solidFill>
              </a:rPr>
              <a:t>יהוה</a:t>
            </a:r>
            <a:r>
              <a:rPr lang="en-ZA" i="1" dirty="0" smtClean="0">
                <a:solidFill>
                  <a:srgbClr val="004821"/>
                </a:solidFill>
              </a:rPr>
              <a:t>, “from this time and forever.” </a:t>
            </a:r>
            <a:r>
              <a:rPr lang="en-US" b="1" i="1" dirty="0" smtClean="0">
                <a:solidFill>
                  <a:srgbClr val="004821"/>
                </a:solidFill>
              </a:rPr>
              <a:t>(</a:t>
            </a:r>
            <a:r>
              <a:rPr lang="en-US" b="1" i="1" dirty="0" smtClean="0">
                <a:solidFill>
                  <a:srgbClr val="004821"/>
                </a:solidFill>
              </a:rPr>
              <a:t>Isaiah 59:21)</a:t>
            </a:r>
          </a:p>
          <a:p>
            <a:r>
              <a:rPr lang="en-ZA" dirty="0" smtClean="0"/>
              <a:t>The </a:t>
            </a:r>
            <a:r>
              <a:rPr lang="en-ZA" dirty="0" smtClean="0"/>
              <a:t>Almighty almost makes it sound easy:</a:t>
            </a:r>
          </a:p>
          <a:p>
            <a:pPr algn="ctr"/>
            <a:r>
              <a:rPr lang="en-ZA" i="1" dirty="0" smtClean="0">
                <a:solidFill>
                  <a:srgbClr val="004821"/>
                </a:solidFill>
              </a:rPr>
              <a:t>“I am </a:t>
            </a:r>
            <a:r>
              <a:rPr lang="he-IL" i="1" dirty="0" smtClean="0">
                <a:solidFill>
                  <a:srgbClr val="004821"/>
                </a:solidFill>
              </a:rPr>
              <a:t>יהוה</a:t>
            </a:r>
            <a:r>
              <a:rPr lang="en-ZA" i="1" dirty="0" smtClean="0">
                <a:solidFill>
                  <a:srgbClr val="004821"/>
                </a:solidFill>
              </a:rPr>
              <a:t> your Elohim, Who brought you out of the land of </a:t>
            </a:r>
            <a:r>
              <a:rPr lang="en-ZA" i="1" dirty="0" err="1" smtClean="0">
                <a:solidFill>
                  <a:srgbClr val="004821"/>
                </a:solidFill>
              </a:rPr>
              <a:t>Mitsrayim</a:t>
            </a:r>
            <a:r>
              <a:rPr lang="en-ZA" i="1" dirty="0" smtClean="0">
                <a:solidFill>
                  <a:srgbClr val="004821"/>
                </a:solidFill>
              </a:rPr>
              <a:t>; Open your mouth wide, and I fill it. </a:t>
            </a:r>
            <a:r>
              <a:rPr lang="en-US" b="1" i="1" dirty="0" smtClean="0">
                <a:solidFill>
                  <a:srgbClr val="004821"/>
                </a:solidFill>
              </a:rPr>
              <a:t>(</a:t>
            </a:r>
            <a:r>
              <a:rPr lang="en-US" b="1" i="1" dirty="0" smtClean="0">
                <a:solidFill>
                  <a:srgbClr val="004821"/>
                </a:solidFill>
              </a:rPr>
              <a:t>Psalms 81:10)</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HEAVENS AND THE EARTH</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“Assemble unto me all the elders of your tribes, and your officers, so that I speak these words in their hearing and </a:t>
            </a:r>
            <a:r>
              <a:rPr lang="en-ZA" b="1" i="1" dirty="0" smtClean="0">
                <a:solidFill>
                  <a:srgbClr val="004821"/>
                </a:solidFill>
              </a:rPr>
              <a:t>call the heavens and the earth to witness against them</a:t>
            </a:r>
            <a:r>
              <a:rPr lang="en-ZA" i="1" dirty="0" smtClean="0">
                <a:solidFill>
                  <a:srgbClr val="004821"/>
                </a:solidFill>
              </a:rPr>
              <a:t>. “For I know that after my death you shall do very corruptly and turn aside from the way which I have commanded you. And evil shall come to you in the latter days, because you do what is evil in the eyes of </a:t>
            </a:r>
            <a:r>
              <a:rPr lang="he-IL" i="1" dirty="0" smtClean="0">
                <a:solidFill>
                  <a:srgbClr val="004821"/>
                </a:solidFill>
              </a:rPr>
              <a:t>יהוה</a:t>
            </a:r>
            <a:r>
              <a:rPr lang="en-ZA" i="1" dirty="0" smtClean="0">
                <a:solidFill>
                  <a:srgbClr val="004821"/>
                </a:solidFill>
              </a:rPr>
              <a:t>, to provoke Him through the work of your hands</a:t>
            </a:r>
            <a:r>
              <a:rPr lang="en-ZA" b="1" i="1" dirty="0" smtClean="0">
                <a:solidFill>
                  <a:srgbClr val="004821"/>
                </a:solidFill>
              </a:rPr>
              <a:t>.” </a:t>
            </a:r>
            <a:r>
              <a:rPr lang="en-US" b="1" i="1" dirty="0" smtClean="0">
                <a:solidFill>
                  <a:srgbClr val="004821"/>
                </a:solidFill>
              </a:rPr>
              <a:t>(</a:t>
            </a:r>
            <a:r>
              <a:rPr lang="en-US" b="1" i="1" dirty="0" smtClean="0">
                <a:solidFill>
                  <a:srgbClr val="004821"/>
                </a:solidFill>
              </a:rPr>
              <a:t>Deuteronomy 31:28-29)</a:t>
            </a:r>
          </a:p>
          <a:p>
            <a:r>
              <a:rPr lang="en-ZA" dirty="0" smtClean="0"/>
              <a:t>Why does He now make the heavens and earth witnesses against them? The heavens and </a:t>
            </a:r>
            <a:r>
              <a:rPr lang="en-ZA" dirty="0" smtClean="0"/>
              <a:t>earth are </a:t>
            </a:r>
            <a:r>
              <a:rPr lang="en-ZA" dirty="0" smtClean="0"/>
              <a:t>unique in their witness. We read previously about the blessings and the curses. If </a:t>
            </a:r>
            <a:r>
              <a:rPr lang="en-ZA" dirty="0" smtClean="0"/>
              <a:t>the Israelites </a:t>
            </a:r>
            <a:r>
              <a:rPr lang="en-ZA" dirty="0" smtClean="0"/>
              <a:t>are obedient, the witnesses will come and reward them... the earth will yield </a:t>
            </a:r>
            <a:r>
              <a:rPr lang="en-ZA" dirty="0" smtClean="0"/>
              <a:t>its produce </a:t>
            </a:r>
            <a:r>
              <a:rPr lang="en-ZA" dirty="0" smtClean="0"/>
              <a:t>and the heavens will give rain. If they are guilty, the heavens will not provide rain </a:t>
            </a:r>
            <a:r>
              <a:rPr lang="en-ZA" dirty="0" smtClean="0"/>
              <a:t>and the </a:t>
            </a:r>
            <a:r>
              <a:rPr lang="en-ZA" dirty="0" smtClean="0"/>
              <a:t>earth will not give of its fruit.</a:t>
            </a:r>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MOSES</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And </a:t>
            </a:r>
            <a:r>
              <a:rPr lang="en-ZA" i="1" dirty="0" err="1" smtClean="0">
                <a:solidFill>
                  <a:srgbClr val="004821"/>
                </a:solidFill>
              </a:rPr>
              <a:t>Mosheh</a:t>
            </a:r>
            <a:r>
              <a:rPr lang="en-ZA" i="1" dirty="0" smtClean="0">
                <a:solidFill>
                  <a:srgbClr val="004821"/>
                </a:solidFill>
              </a:rPr>
              <a:t> went and spoke these words to all </a:t>
            </a:r>
            <a:r>
              <a:rPr lang="en-ZA" i="1" dirty="0" err="1" smtClean="0">
                <a:solidFill>
                  <a:srgbClr val="004821"/>
                </a:solidFill>
              </a:rPr>
              <a:t>Yisra’ĕl</a:t>
            </a:r>
            <a:r>
              <a:rPr lang="en-ZA" i="1" dirty="0" smtClean="0">
                <a:solidFill>
                  <a:srgbClr val="004821"/>
                </a:solidFill>
              </a:rPr>
              <a:t>, and he said to them, “I am </a:t>
            </a:r>
            <a:r>
              <a:rPr lang="en-ZA" b="1" i="1" dirty="0" smtClean="0">
                <a:solidFill>
                  <a:srgbClr val="004821"/>
                </a:solidFill>
              </a:rPr>
              <a:t>one hundred and twenty years old today</a:t>
            </a:r>
            <a:r>
              <a:rPr lang="en-ZA" i="1" dirty="0" smtClean="0">
                <a:solidFill>
                  <a:srgbClr val="004821"/>
                </a:solidFill>
              </a:rPr>
              <a:t>. I am no longer able to go out and come in. And </a:t>
            </a:r>
            <a:r>
              <a:rPr lang="he-IL" i="1" dirty="0" smtClean="0">
                <a:solidFill>
                  <a:srgbClr val="004821"/>
                </a:solidFill>
              </a:rPr>
              <a:t>יהוה</a:t>
            </a:r>
            <a:r>
              <a:rPr lang="en-ZA" i="1" dirty="0" smtClean="0">
                <a:solidFill>
                  <a:srgbClr val="004821"/>
                </a:solidFill>
              </a:rPr>
              <a:t> has said to me, ‘You do not pass over this </a:t>
            </a:r>
            <a:r>
              <a:rPr lang="en-ZA" i="1" dirty="0" err="1" smtClean="0">
                <a:solidFill>
                  <a:srgbClr val="004821"/>
                </a:solidFill>
              </a:rPr>
              <a:t>Yardĕn</a:t>
            </a:r>
            <a:r>
              <a:rPr lang="en-ZA" i="1" dirty="0" smtClean="0">
                <a:solidFill>
                  <a:srgbClr val="004821"/>
                </a:solidFill>
              </a:rPr>
              <a:t>.’ </a:t>
            </a:r>
            <a:r>
              <a:rPr lang="en-US" b="1" i="1" dirty="0" smtClean="0">
                <a:solidFill>
                  <a:srgbClr val="004821"/>
                </a:solidFill>
              </a:rPr>
              <a:t>(Deuteronomy 31:1-2)</a:t>
            </a:r>
          </a:p>
          <a:p>
            <a:pPr>
              <a:lnSpc>
                <a:spcPts val="2100"/>
              </a:lnSpc>
            </a:pPr>
            <a:r>
              <a:rPr lang="en-ZA" dirty="0" smtClean="0"/>
              <a:t>The first couple of verses </a:t>
            </a:r>
            <a:r>
              <a:rPr lang="en-ZA" dirty="0" smtClean="0"/>
              <a:t>imply </a:t>
            </a:r>
            <a:r>
              <a:rPr lang="en-ZA" dirty="0" smtClean="0"/>
              <a:t>that not only was this the day that </a:t>
            </a:r>
            <a:r>
              <a:rPr lang="en-ZA" dirty="0" smtClean="0"/>
              <a:t>Moses died</a:t>
            </a:r>
            <a:r>
              <a:rPr lang="en-ZA" dirty="0" smtClean="0"/>
              <a:t>, but it was also his </a:t>
            </a:r>
            <a:r>
              <a:rPr lang="en-ZA" dirty="0" smtClean="0"/>
              <a:t>birthday.  </a:t>
            </a:r>
            <a:r>
              <a:rPr lang="en-ZA" dirty="0" smtClean="0"/>
              <a:t>Moses did not die weak and feeble, but strong and healthy; nevertheless, </a:t>
            </a:r>
            <a:r>
              <a:rPr lang="he-IL" dirty="0" smtClean="0"/>
              <a:t>יהוה</a:t>
            </a:r>
            <a:r>
              <a:rPr lang="en-ZA" dirty="0" smtClean="0"/>
              <a:t> took him home. The time had come for him to pass on the mantle of his leadership and authority to his successor, </a:t>
            </a:r>
            <a:r>
              <a:rPr lang="en-ZA" dirty="0" err="1" smtClean="0"/>
              <a:t>Yehoshua</a:t>
            </a:r>
            <a:r>
              <a:rPr lang="en-ZA" dirty="0" smtClean="0"/>
              <a:t> (Joshua).</a:t>
            </a:r>
          </a:p>
          <a:p>
            <a:pPr>
              <a:lnSpc>
                <a:spcPts val="2100"/>
              </a:lnSpc>
            </a:pPr>
            <a:r>
              <a:rPr lang="en-ZA" dirty="0" smtClean="0"/>
              <a:t>Moses had not accomplished all the desires of his heart before his death.  He deeply yearned to enter the Promised Land. </a:t>
            </a:r>
            <a:r>
              <a:rPr lang="he-IL" dirty="0" smtClean="0"/>
              <a:t>יהוה</a:t>
            </a:r>
            <a:r>
              <a:rPr lang="en-ZA" dirty="0" smtClean="0"/>
              <a:t> did not allow him to enter it; he was only allowed to see it from a distance.  In humility, and perhaps with great disappointment, he accepted </a:t>
            </a:r>
            <a:r>
              <a:rPr lang="he-IL" dirty="0" smtClean="0"/>
              <a:t>יהוה</a:t>
            </a:r>
            <a:r>
              <a:rPr lang="en-ZA" dirty="0" smtClean="0"/>
              <a:t>’s will in the matter. Though the Bible does say that there is a time for every purpose, we often struggle with </a:t>
            </a:r>
            <a:r>
              <a:rPr lang="he-IL" dirty="0" smtClean="0"/>
              <a:t>יהוה</a:t>
            </a:r>
            <a:r>
              <a:rPr lang="en-ZA" dirty="0" smtClean="0"/>
              <a:t>’s timing and purposes.  Sometimes they do not line up with our expectations. </a:t>
            </a:r>
            <a:r>
              <a:rPr lang="en-ZA" i="1" dirty="0" smtClean="0">
                <a:solidFill>
                  <a:srgbClr val="004821"/>
                </a:solidFill>
              </a:rPr>
              <a:t>For every matter there is an appointed time, even a time for every pursuit under the heavens: A time to be born, and a time to die; a time to plant, and a time to uproot; </a:t>
            </a:r>
            <a:r>
              <a:rPr lang="en-ZA" b="1" i="1" dirty="0" smtClean="0">
                <a:solidFill>
                  <a:srgbClr val="004821"/>
                </a:solidFill>
              </a:rPr>
              <a:t>(Ecclesiastes 3:1-2)</a:t>
            </a:r>
            <a:endParaRPr lang="en-ZA"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BORN AND DIED ON SAME DAY</a:t>
            </a:r>
            <a:endParaRPr lang="en-ZA" dirty="0"/>
          </a:p>
        </p:txBody>
      </p:sp>
      <p:sp>
        <p:nvSpPr>
          <p:cNvPr id="3" name="Content Placeholder 2"/>
          <p:cNvSpPr>
            <a:spLocks noGrp="1"/>
          </p:cNvSpPr>
          <p:nvPr>
            <p:ph idx="1"/>
          </p:nvPr>
        </p:nvSpPr>
        <p:spPr/>
        <p:txBody>
          <a:bodyPr>
            <a:normAutofit lnSpcReduction="10000"/>
          </a:bodyPr>
          <a:lstStyle/>
          <a:p>
            <a:r>
              <a:rPr lang="en-ZA" dirty="0" smtClean="0"/>
              <a:t>Moses had lived 120 years, which is 3 periods of 40 years each. Forty is the number </a:t>
            </a:r>
            <a:r>
              <a:rPr lang="en-ZA" dirty="0" smtClean="0"/>
              <a:t>that symbolizes </a:t>
            </a:r>
            <a:r>
              <a:rPr lang="en-ZA" dirty="0" smtClean="0"/>
              <a:t>trials, testing, and transition. </a:t>
            </a:r>
            <a:endParaRPr lang="en-ZA" dirty="0" smtClean="0"/>
          </a:p>
          <a:p>
            <a:pPr marL="174625" indent="-174625">
              <a:buFont typeface="Arial" pitchFamily="34" charset="0"/>
              <a:buChar char="•"/>
            </a:pPr>
            <a:r>
              <a:rPr lang="en-ZA" dirty="0" smtClean="0"/>
              <a:t>At age </a:t>
            </a:r>
            <a:r>
              <a:rPr lang="en-ZA" dirty="0" smtClean="0"/>
              <a:t>40 He identified with the Hebrews, killed an Egyptian and was forced to flee to Midian. </a:t>
            </a:r>
            <a:endParaRPr lang="en-ZA" dirty="0" smtClean="0"/>
          </a:p>
          <a:p>
            <a:pPr marL="174625" indent="-174625">
              <a:buFont typeface="Arial" pitchFamily="34" charset="0"/>
              <a:buChar char="•"/>
            </a:pPr>
            <a:r>
              <a:rPr lang="en-ZA" dirty="0" smtClean="0"/>
              <a:t>From 40 </a:t>
            </a:r>
            <a:r>
              <a:rPr lang="en-ZA" dirty="0" smtClean="0"/>
              <a:t>till 80 he was a </a:t>
            </a:r>
            <a:r>
              <a:rPr lang="en-ZA" i="1" dirty="0" smtClean="0"/>
              <a:t>“shepherd in-training”. </a:t>
            </a:r>
            <a:r>
              <a:rPr lang="en-ZA" dirty="0" smtClean="0"/>
              <a:t>At age 80 he became the shepherd that led </a:t>
            </a:r>
            <a:r>
              <a:rPr lang="en-ZA" dirty="0" smtClean="0"/>
              <a:t>the Israelites </a:t>
            </a:r>
            <a:r>
              <a:rPr lang="en-ZA" dirty="0" smtClean="0"/>
              <a:t>out of Egypt. </a:t>
            </a:r>
            <a:endParaRPr lang="en-ZA" dirty="0" smtClean="0"/>
          </a:p>
          <a:p>
            <a:pPr marL="174625" indent="-174625">
              <a:buFont typeface="Arial" pitchFamily="34" charset="0"/>
              <a:buChar char="•"/>
            </a:pPr>
            <a:r>
              <a:rPr lang="en-ZA" dirty="0" smtClean="0"/>
              <a:t>The </a:t>
            </a:r>
            <a:r>
              <a:rPr lang="en-ZA" dirty="0" smtClean="0"/>
              <a:t>last 40 years were definitely times of testing and trials! Now at 120</a:t>
            </a:r>
            <a:r>
              <a:rPr lang="en-ZA" dirty="0" smtClean="0"/>
              <a:t>, he </a:t>
            </a:r>
            <a:r>
              <a:rPr lang="en-ZA" dirty="0" smtClean="0"/>
              <a:t>is ready to transition out of this physical world.</a:t>
            </a:r>
          </a:p>
          <a:p>
            <a:r>
              <a:rPr lang="en-ZA" b="1" dirty="0" smtClean="0"/>
              <a:t>His Birth: </a:t>
            </a:r>
            <a:r>
              <a:rPr lang="en-ZA" dirty="0" smtClean="0"/>
              <a:t>Moses </a:t>
            </a:r>
            <a:r>
              <a:rPr lang="en-ZA" dirty="0" smtClean="0"/>
              <a:t>was born under </a:t>
            </a:r>
            <a:r>
              <a:rPr lang="en-ZA" dirty="0" smtClean="0"/>
              <a:t>a death </a:t>
            </a:r>
            <a:r>
              <a:rPr lang="en-ZA" dirty="0" smtClean="0"/>
              <a:t>sentence. In the year of his birth all newborn baby boys were to be killed on the </a:t>
            </a:r>
            <a:r>
              <a:rPr lang="en-ZA" dirty="0" smtClean="0"/>
              <a:t>birthing stool</a:t>
            </a:r>
            <a:r>
              <a:rPr lang="en-ZA" dirty="0" smtClean="0"/>
              <a:t>, per instructions given by Pharaoh to </a:t>
            </a:r>
            <a:r>
              <a:rPr lang="en-ZA" dirty="0" err="1" smtClean="0"/>
              <a:t>Shiphrah</a:t>
            </a:r>
            <a:r>
              <a:rPr lang="en-ZA" dirty="0" smtClean="0"/>
              <a:t> and </a:t>
            </a:r>
            <a:r>
              <a:rPr lang="en-ZA" dirty="0" err="1" smtClean="0"/>
              <a:t>Puah</a:t>
            </a:r>
            <a:r>
              <a:rPr lang="en-ZA" dirty="0" smtClean="0"/>
              <a:t> (midwifes). Next, Pharaoh </a:t>
            </a:r>
            <a:r>
              <a:rPr lang="en-ZA" dirty="0" smtClean="0"/>
              <a:t>directed that </a:t>
            </a:r>
            <a:r>
              <a:rPr lang="en-ZA" dirty="0" smtClean="0"/>
              <a:t>surviving baby boys were to be thrown into the river. Instead, we know that Moses </a:t>
            </a:r>
            <a:r>
              <a:rPr lang="en-ZA" dirty="0" smtClean="0"/>
              <a:t>was rescued </a:t>
            </a:r>
            <a:r>
              <a:rPr lang="en-ZA" dirty="0" smtClean="0"/>
              <a:t>by the Pharaoh’s very own daughter. Yes, Moses should have died on the day he </a:t>
            </a:r>
            <a:r>
              <a:rPr lang="en-ZA" dirty="0" smtClean="0"/>
              <a:t>was born</a:t>
            </a:r>
            <a:r>
              <a:rPr lang="en-ZA" dirty="0" smtClean="0"/>
              <a:t>. And indeed 120 years later, Moses did die on that same day.</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JEWISH LEGENDS / DEATH</a:t>
            </a:r>
            <a:endParaRPr lang="en-ZA" dirty="0"/>
          </a:p>
        </p:txBody>
      </p:sp>
      <p:sp>
        <p:nvSpPr>
          <p:cNvPr id="3" name="Content Placeholder 2"/>
          <p:cNvSpPr>
            <a:spLocks noGrp="1"/>
          </p:cNvSpPr>
          <p:nvPr>
            <p:ph idx="1"/>
          </p:nvPr>
        </p:nvSpPr>
        <p:spPr/>
        <p:txBody>
          <a:bodyPr>
            <a:normAutofit/>
          </a:bodyPr>
          <a:lstStyle/>
          <a:p>
            <a:pPr>
              <a:lnSpc>
                <a:spcPts val="2200"/>
              </a:lnSpc>
            </a:pPr>
            <a:r>
              <a:rPr lang="en-ZA" dirty="0" smtClean="0"/>
              <a:t>In the Jewish legends about his death, Moses does not go passively or willingly. Instead, he argues vociferously for life. In anguish of soul, he implores God to spare him the indignity of death. He beseeches </a:t>
            </a:r>
            <a:r>
              <a:rPr lang="he-IL" dirty="0" smtClean="0"/>
              <a:t>יהוה</a:t>
            </a:r>
            <a:r>
              <a:rPr lang="en-ZA" dirty="0" smtClean="0"/>
              <a:t> for mercy, and attempts to counter the heavenly decree. It seems strange that the traditional stories would paint Moses, the hero of heroes, as reluctant to accept death. Wouldn't we expect Moses to boldly stride into that dark night? But Moses is an example for all of</a:t>
            </a:r>
            <a:r>
              <a:rPr lang="he-IL" dirty="0" smtClean="0"/>
              <a:t>יהוה </a:t>
            </a:r>
            <a:r>
              <a:rPr lang="en-ZA" dirty="0" smtClean="0"/>
              <a:t>'s people, and from His example we learn that we are not to accept death passively. Moses tells us, </a:t>
            </a:r>
            <a:r>
              <a:rPr lang="en-ZA" i="1" dirty="0" smtClean="0">
                <a:solidFill>
                  <a:srgbClr val="004821"/>
                </a:solidFill>
              </a:rPr>
              <a:t>"Choose life in order that you may live." </a:t>
            </a:r>
            <a:r>
              <a:rPr lang="en-ZA" b="1" i="1" dirty="0" smtClean="0">
                <a:solidFill>
                  <a:srgbClr val="004821"/>
                </a:solidFill>
              </a:rPr>
              <a:t>(30:19) </a:t>
            </a:r>
          </a:p>
          <a:p>
            <a:pPr>
              <a:lnSpc>
                <a:spcPts val="2200"/>
              </a:lnSpc>
            </a:pPr>
            <a:r>
              <a:rPr lang="en-ZA" dirty="0" smtClean="0"/>
              <a:t>In some religious circles, there is an unhealthy and morbid fascination with death. Since </a:t>
            </a:r>
            <a:r>
              <a:rPr lang="en-ZA" i="1" dirty="0" smtClean="0">
                <a:solidFill>
                  <a:srgbClr val="004821"/>
                </a:solidFill>
              </a:rPr>
              <a:t>"to be absent from the body is to be home with the Master," </a:t>
            </a:r>
            <a:r>
              <a:rPr lang="en-ZA" b="1" i="1" dirty="0" smtClean="0">
                <a:solidFill>
                  <a:srgbClr val="004821"/>
                </a:solidFill>
              </a:rPr>
              <a:t>(2 Corinthians 5:8) </a:t>
            </a:r>
            <a:r>
              <a:rPr lang="en-ZA" dirty="0" smtClean="0"/>
              <a:t>it might seem natural to look forward to death and embrace it when it comes. But death is the enemy, the last enemy. </a:t>
            </a:r>
            <a:r>
              <a:rPr lang="en-ZA" b="1" i="1" dirty="0" smtClean="0">
                <a:solidFill>
                  <a:srgbClr val="004821"/>
                </a:solidFill>
              </a:rPr>
              <a:t>(1 Corinthians 15:26) </a:t>
            </a:r>
            <a:r>
              <a:rPr lang="en-ZA" dirty="0" smtClean="0"/>
              <a:t>Though death is an inevitable certainty, it is never our hope. Our hope is in life, and the only reason we find comfort in death is that we have seen life (which is Messiah) overcome it.</a:t>
            </a:r>
          </a:p>
          <a:p>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SECOND MOSES</a:t>
            </a:r>
            <a:endParaRPr lang="en-ZA" dirty="0"/>
          </a:p>
        </p:txBody>
      </p:sp>
      <p:sp>
        <p:nvSpPr>
          <p:cNvPr id="3" name="Content Placeholder 2"/>
          <p:cNvSpPr>
            <a:spLocks noGrp="1"/>
          </p:cNvSpPr>
          <p:nvPr>
            <p:ph idx="1"/>
          </p:nvPr>
        </p:nvSpPr>
        <p:spPr/>
        <p:txBody>
          <a:bodyPr>
            <a:normAutofit/>
          </a:bodyPr>
          <a:lstStyle/>
          <a:p>
            <a:r>
              <a:rPr lang="en-ZA" dirty="0" smtClean="0"/>
              <a:t>In the same way, the second Moses, goes to death in anguish. His reluctant struggle in Gethsemane and His agonized cry from the cross might give us pause to wonder. He says, </a:t>
            </a:r>
            <a:r>
              <a:rPr lang="en-ZA" i="1" dirty="0" smtClean="0">
                <a:solidFill>
                  <a:srgbClr val="004821"/>
                </a:solidFill>
              </a:rPr>
              <a:t>"Father, if it is possible, let this cup pass from Me!" </a:t>
            </a:r>
            <a:r>
              <a:rPr lang="en-ZA" b="1" i="1" dirty="0" smtClean="0">
                <a:solidFill>
                  <a:srgbClr val="004821"/>
                </a:solidFill>
              </a:rPr>
              <a:t>(Matthew 26:39). </a:t>
            </a:r>
          </a:p>
          <a:p>
            <a:r>
              <a:rPr lang="en-ZA" dirty="0" smtClean="0"/>
              <a:t>How is it, when so many martyrs have gone bravely to their deaths, that the Master would flinch in the face of His own, especially when He knew that His death would purchase the redemption of Israel? It is incomprehensible until we remember the stories of Moses. Death is abhorrent, and one has an obligation to strive against it. Just as Moses beseeched God for reprieve, so too, </a:t>
            </a:r>
            <a:r>
              <a:rPr lang="he-IL" dirty="0" smtClean="0"/>
              <a:t>יהושע</a:t>
            </a:r>
            <a:r>
              <a:rPr lang="en-ZA" dirty="0" smtClean="0"/>
              <a:t> </a:t>
            </a:r>
            <a:r>
              <a:rPr lang="en-ZA" dirty="0" smtClean="0"/>
              <a:t>struggles for life. Yet ultimately, both Moses and the Master surrender to the will of the Father. </a:t>
            </a:r>
            <a:r>
              <a:rPr lang="en-ZA" i="1" dirty="0" smtClean="0">
                <a:solidFill>
                  <a:srgbClr val="004821"/>
                </a:solidFill>
              </a:rPr>
              <a:t>"Not as I will, but as You will." </a:t>
            </a:r>
            <a:r>
              <a:rPr lang="en-ZA" b="1" i="1" dirty="0" smtClean="0">
                <a:solidFill>
                  <a:srgbClr val="004821"/>
                </a:solidFill>
              </a:rPr>
              <a:t>(Matthew 26:39) </a:t>
            </a:r>
            <a:r>
              <a:rPr lang="en-ZA" dirty="0" smtClean="0"/>
              <a:t>For it is in submission to the Father that life is found. They chose life, even in death, and in the death of Messiah, we find life. </a:t>
            </a:r>
            <a:r>
              <a:rPr lang="en-ZA" dirty="0" smtClean="0"/>
              <a:t> </a:t>
            </a:r>
          </a:p>
          <a:p>
            <a:endParaRPr lang="en-US" dirty="0" smtClean="0"/>
          </a:p>
          <a:p>
            <a:endParaRPr lang="en-ZA" dirty="0" smtClean="0"/>
          </a:p>
          <a:p>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NAME: MOSES</a:t>
            </a:r>
            <a:endParaRPr lang="en-ZA" dirty="0"/>
          </a:p>
        </p:txBody>
      </p:sp>
      <p:sp>
        <p:nvSpPr>
          <p:cNvPr id="3" name="Content Placeholder 2"/>
          <p:cNvSpPr>
            <a:spLocks noGrp="1"/>
          </p:cNvSpPr>
          <p:nvPr>
            <p:ph idx="1"/>
          </p:nvPr>
        </p:nvSpPr>
        <p:spPr/>
        <p:txBody>
          <a:bodyPr>
            <a:noAutofit/>
          </a:bodyPr>
          <a:lstStyle/>
          <a:p>
            <a:pPr>
              <a:lnSpc>
                <a:spcPts val="2200"/>
              </a:lnSpc>
            </a:pPr>
            <a:r>
              <a:rPr lang="en-ZA" dirty="0" smtClean="0"/>
              <a:t>It was the daughter of Pharaoh who </a:t>
            </a:r>
            <a:r>
              <a:rPr lang="en-ZA" dirty="0" smtClean="0"/>
              <a:t>actually named </a:t>
            </a:r>
            <a:r>
              <a:rPr lang="en-ZA" dirty="0" smtClean="0"/>
              <a:t>him </a:t>
            </a:r>
            <a:r>
              <a:rPr lang="en-ZA" i="1" dirty="0" smtClean="0"/>
              <a:t>“Moses”:</a:t>
            </a:r>
          </a:p>
          <a:p>
            <a:pPr algn="ctr">
              <a:lnSpc>
                <a:spcPts val="2200"/>
              </a:lnSpc>
            </a:pPr>
            <a:r>
              <a:rPr lang="en-ZA" i="1" dirty="0" smtClean="0">
                <a:solidFill>
                  <a:srgbClr val="004821"/>
                </a:solidFill>
              </a:rPr>
              <a:t>And the child grew, and she brought him to Pharaoh’s daughter, and he became her son. And she called his name </a:t>
            </a:r>
            <a:r>
              <a:rPr lang="en-ZA" i="1" dirty="0" err="1" smtClean="0">
                <a:solidFill>
                  <a:srgbClr val="004821"/>
                </a:solidFill>
              </a:rPr>
              <a:t>Mosheh</a:t>
            </a:r>
            <a:r>
              <a:rPr lang="en-ZA" i="1" dirty="0" smtClean="0">
                <a:solidFill>
                  <a:srgbClr val="004821"/>
                </a:solidFill>
              </a:rPr>
              <a:t>, saying, “Because I have drawn him out of the water.” </a:t>
            </a:r>
            <a:r>
              <a:rPr lang="en-ZA" b="1" i="1" dirty="0" smtClean="0">
                <a:solidFill>
                  <a:srgbClr val="004821"/>
                </a:solidFill>
              </a:rPr>
              <a:t>(</a:t>
            </a:r>
            <a:r>
              <a:rPr lang="en-ZA" b="1" i="1" dirty="0" smtClean="0">
                <a:solidFill>
                  <a:srgbClr val="004821"/>
                </a:solidFill>
              </a:rPr>
              <a:t>Exodus 2:10)</a:t>
            </a:r>
          </a:p>
          <a:p>
            <a:pPr>
              <a:lnSpc>
                <a:spcPts val="2200"/>
              </a:lnSpc>
            </a:pPr>
            <a:r>
              <a:rPr lang="en-ZA" dirty="0" smtClean="0"/>
              <a:t>History does not record if </a:t>
            </a:r>
            <a:r>
              <a:rPr lang="en-ZA" i="1" dirty="0" smtClean="0"/>
              <a:t>“</a:t>
            </a:r>
            <a:r>
              <a:rPr lang="en-ZA" i="1" dirty="0" smtClean="0"/>
              <a:t>Moses</a:t>
            </a:r>
            <a:r>
              <a:rPr lang="en-ZA" i="1" dirty="0" smtClean="0"/>
              <a:t>” </a:t>
            </a:r>
            <a:r>
              <a:rPr lang="en-ZA" dirty="0" smtClean="0"/>
              <a:t>is </a:t>
            </a:r>
            <a:r>
              <a:rPr lang="en-ZA" dirty="0" smtClean="0"/>
              <a:t>a Hebrew name. Etymology books say “</a:t>
            </a:r>
            <a:r>
              <a:rPr lang="en-ZA" i="1" dirty="0" smtClean="0"/>
              <a:t>origin unknown.” </a:t>
            </a:r>
            <a:r>
              <a:rPr lang="en-ZA" dirty="0" smtClean="0"/>
              <a:t>While Pharaoh’s daughter </a:t>
            </a:r>
            <a:r>
              <a:rPr lang="en-ZA" dirty="0" smtClean="0"/>
              <a:t>thought his </a:t>
            </a:r>
            <a:r>
              <a:rPr lang="en-ZA" dirty="0" smtClean="0"/>
              <a:t>name meant </a:t>
            </a:r>
            <a:r>
              <a:rPr lang="en-ZA" i="1" dirty="0" smtClean="0"/>
              <a:t>“drawn from the water”, </a:t>
            </a:r>
            <a:r>
              <a:rPr lang="en-ZA" i="1" dirty="0" smtClean="0"/>
              <a:t>we might define another meaning: </a:t>
            </a:r>
          </a:p>
          <a:p>
            <a:pPr>
              <a:lnSpc>
                <a:spcPts val="2200"/>
              </a:lnSpc>
            </a:pPr>
            <a:r>
              <a:rPr lang="en-ZA" dirty="0" smtClean="0"/>
              <a:t>Here </a:t>
            </a:r>
            <a:r>
              <a:rPr lang="en-ZA" dirty="0" smtClean="0"/>
              <a:t>is the </a:t>
            </a:r>
            <a:r>
              <a:rPr lang="en-ZA" dirty="0" smtClean="0"/>
              <a:t>Hebrew spelling </a:t>
            </a:r>
            <a:r>
              <a:rPr lang="en-ZA" dirty="0" smtClean="0"/>
              <a:t>of </a:t>
            </a:r>
            <a:r>
              <a:rPr lang="en-ZA" i="1" dirty="0" smtClean="0"/>
              <a:t>“Moses</a:t>
            </a:r>
            <a:r>
              <a:rPr lang="en-ZA" i="1" dirty="0" smtClean="0"/>
              <a:t>” - mo-</a:t>
            </a:r>
            <a:r>
              <a:rPr lang="en-ZA" i="1" dirty="0" err="1" smtClean="0"/>
              <a:t>sheh</a:t>
            </a:r>
            <a:endParaRPr lang="en-ZA" i="1" dirty="0" smtClean="0"/>
          </a:p>
          <a:p>
            <a:pPr algn="ctr" rtl="1">
              <a:lnSpc>
                <a:spcPts val="2200"/>
              </a:lnSpc>
            </a:pPr>
            <a:r>
              <a:rPr lang="he-IL" dirty="0" smtClean="0"/>
              <a:t>משׁה</a:t>
            </a:r>
            <a:endParaRPr lang="en-US" dirty="0" smtClean="0"/>
          </a:p>
          <a:p>
            <a:pPr>
              <a:lnSpc>
                <a:spcPts val="2200"/>
              </a:lnSpc>
            </a:pPr>
            <a:r>
              <a:rPr lang="en-ZA" dirty="0" smtClean="0"/>
              <a:t>From </a:t>
            </a:r>
            <a:r>
              <a:rPr lang="en-ZA" dirty="0" smtClean="0"/>
              <a:t>H4871; </a:t>
            </a:r>
            <a:r>
              <a:rPr lang="en-ZA" i="1" dirty="0" smtClean="0"/>
              <a:t>drawing out (of the water), that is, rescued; </a:t>
            </a:r>
          </a:p>
          <a:p>
            <a:pPr>
              <a:lnSpc>
                <a:spcPts val="2200"/>
              </a:lnSpc>
            </a:pPr>
            <a:r>
              <a:rPr lang="en-ZA" dirty="0" smtClean="0"/>
              <a:t>We </a:t>
            </a:r>
            <a:r>
              <a:rPr lang="en-ZA" dirty="0" smtClean="0"/>
              <a:t>can split it like this: </a:t>
            </a:r>
            <a:endParaRPr lang="en-ZA" dirty="0" smtClean="0"/>
          </a:p>
          <a:p>
            <a:pPr>
              <a:lnSpc>
                <a:spcPts val="2200"/>
              </a:lnSpc>
            </a:pPr>
            <a:r>
              <a:rPr lang="he-IL" dirty="0" smtClean="0"/>
              <a:t>מ</a:t>
            </a:r>
            <a:r>
              <a:rPr lang="en-ZA" dirty="0" smtClean="0"/>
              <a:t> 	- 	From</a:t>
            </a:r>
          </a:p>
          <a:p>
            <a:pPr>
              <a:lnSpc>
                <a:spcPts val="2200"/>
              </a:lnSpc>
            </a:pPr>
            <a:r>
              <a:rPr lang="he-IL" dirty="0" smtClean="0"/>
              <a:t>שה</a:t>
            </a:r>
            <a:r>
              <a:rPr lang="en-ZA" dirty="0" smtClean="0"/>
              <a:t> </a:t>
            </a:r>
            <a:r>
              <a:rPr lang="en-ZA" dirty="0" smtClean="0"/>
              <a:t>	- 	Lamb </a:t>
            </a:r>
            <a:r>
              <a:rPr lang="en-ZA" dirty="0" smtClean="0"/>
              <a:t>(Strong’s Number 7716)</a:t>
            </a:r>
          </a:p>
          <a:p>
            <a:pPr>
              <a:lnSpc>
                <a:spcPts val="2200"/>
              </a:lnSpc>
            </a:pPr>
            <a:r>
              <a:rPr lang="en-ZA" dirty="0" smtClean="0"/>
              <a:t>This gives a the phrase </a:t>
            </a:r>
            <a:r>
              <a:rPr lang="en-ZA" dirty="0" smtClean="0">
                <a:solidFill>
                  <a:srgbClr val="002060"/>
                </a:solidFill>
              </a:rPr>
              <a:t>“</a:t>
            </a:r>
            <a:r>
              <a:rPr lang="en-ZA" i="1" dirty="0" smtClean="0">
                <a:solidFill>
                  <a:srgbClr val="002060"/>
                </a:solidFill>
              </a:rPr>
              <a:t>from the lamb</a:t>
            </a:r>
            <a:r>
              <a:rPr lang="en-ZA" i="1" dirty="0" smtClean="0">
                <a:solidFill>
                  <a:srgbClr val="002060"/>
                </a:solidFill>
              </a:rPr>
              <a:t>”!!. </a:t>
            </a:r>
            <a:r>
              <a:rPr lang="en-ZA" dirty="0" smtClean="0"/>
              <a:t>Did </a:t>
            </a:r>
            <a:r>
              <a:rPr lang="he-IL" dirty="0" smtClean="0"/>
              <a:t>יהוה</a:t>
            </a:r>
            <a:r>
              <a:rPr lang="en-ZA" dirty="0" smtClean="0"/>
              <a:t> have a hand in the name?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CROSSING OVER</a:t>
            </a:r>
            <a:endParaRPr lang="en-ZA" dirty="0"/>
          </a:p>
        </p:txBody>
      </p:sp>
      <p:sp>
        <p:nvSpPr>
          <p:cNvPr id="3" name="Content Placeholder 2"/>
          <p:cNvSpPr>
            <a:spLocks noGrp="1"/>
          </p:cNvSpPr>
          <p:nvPr>
            <p:ph idx="1"/>
          </p:nvPr>
        </p:nvSpPr>
        <p:spPr/>
        <p:txBody>
          <a:bodyPr>
            <a:normAutofit/>
          </a:bodyPr>
          <a:lstStyle/>
          <a:p>
            <a:r>
              <a:rPr lang="en-US" dirty="0" smtClean="0"/>
              <a:t>Deuteronomy</a:t>
            </a:r>
            <a:r>
              <a:rPr lang="en-ZA" dirty="0" smtClean="0"/>
              <a:t> 31:2 mentions what turns out to be the reoccurring theme of </a:t>
            </a:r>
            <a:r>
              <a:rPr lang="en-ZA" i="1" dirty="0" smtClean="0"/>
              <a:t>“crossing over”. </a:t>
            </a:r>
            <a:r>
              <a:rPr lang="en-ZA" dirty="0" smtClean="0"/>
              <a:t>This Hebrew word, </a:t>
            </a:r>
            <a:r>
              <a:rPr lang="en-ZA" i="1" dirty="0" err="1" smtClean="0"/>
              <a:t>avar</a:t>
            </a:r>
            <a:r>
              <a:rPr lang="en-ZA" i="1" dirty="0" smtClean="0"/>
              <a:t>,</a:t>
            </a:r>
            <a:r>
              <a:rPr lang="en-ZA" dirty="0" smtClean="0"/>
              <a:t> is the actual root word of </a:t>
            </a:r>
            <a:r>
              <a:rPr lang="en-ZA" i="1" dirty="0" smtClean="0"/>
              <a:t>“Hebrew”</a:t>
            </a:r>
            <a:r>
              <a:rPr lang="en-ZA" dirty="0" smtClean="0"/>
              <a:t>. To become a Hebrew, one must therefore </a:t>
            </a:r>
            <a:r>
              <a:rPr lang="en-ZA" i="1" dirty="0" smtClean="0"/>
              <a:t>“cross over”. </a:t>
            </a:r>
            <a:r>
              <a:rPr lang="en-ZA" dirty="0" smtClean="0"/>
              <a:t>Abram was the first to be called a “</a:t>
            </a:r>
            <a:r>
              <a:rPr lang="en-ZA" i="1" dirty="0" smtClean="0"/>
              <a:t>Hebrew”. </a:t>
            </a:r>
            <a:r>
              <a:rPr lang="en-ZA" dirty="0" smtClean="0"/>
              <a:t>This concept is not hard to grasp. It simply means to leave one side of the river and go to better soil. When one “</a:t>
            </a:r>
            <a:r>
              <a:rPr lang="en-ZA" i="1" dirty="0" smtClean="0"/>
              <a:t>crosses over”, </a:t>
            </a:r>
            <a:r>
              <a:rPr lang="en-ZA" dirty="0" smtClean="0"/>
              <a:t>a status change occurs. Today, if we want to become a part of the family of the Almighty we must </a:t>
            </a:r>
            <a:r>
              <a:rPr lang="en-ZA" i="1" dirty="0" smtClean="0"/>
              <a:t>“cross over”. </a:t>
            </a:r>
            <a:r>
              <a:rPr lang="en-ZA" dirty="0" smtClean="0"/>
              <a:t>This picture is painted very vividly in </a:t>
            </a:r>
            <a:r>
              <a:rPr lang="en-ZA" dirty="0" err="1" smtClean="0"/>
              <a:t>Yeshua’s</a:t>
            </a:r>
            <a:r>
              <a:rPr lang="en-ZA" dirty="0" smtClean="0"/>
              <a:t> words in John:</a:t>
            </a:r>
          </a:p>
          <a:p>
            <a:pPr algn="ctr"/>
            <a:r>
              <a:rPr lang="en-ZA" i="1" dirty="0" smtClean="0">
                <a:solidFill>
                  <a:srgbClr val="004821"/>
                </a:solidFill>
              </a:rPr>
              <a:t>“Truly, truly, I say to you, he who hears My word and believes in Him who sent Me possesses everlasting life, and does not come into judgment, but has passed from death into life. </a:t>
            </a:r>
            <a:r>
              <a:rPr lang="en-ZA" b="1" i="1" dirty="0" smtClean="0">
                <a:solidFill>
                  <a:srgbClr val="004821"/>
                </a:solidFill>
              </a:rPr>
              <a:t>(</a:t>
            </a:r>
            <a:r>
              <a:rPr lang="en-ZA" b="1" i="1" dirty="0" smtClean="0">
                <a:solidFill>
                  <a:srgbClr val="004821"/>
                </a:solidFill>
              </a:rPr>
              <a:t>John 5:24</a:t>
            </a:r>
            <a:r>
              <a:rPr lang="en-ZA" b="1" i="1" dirty="0" smtClean="0">
                <a:solidFill>
                  <a:srgbClr val="004821"/>
                </a:solidFill>
              </a:rPr>
              <a:t>)</a:t>
            </a:r>
            <a:endParaRPr lang="en-ZA" b="1" i="1" dirty="0" smtClean="0">
              <a:solidFill>
                <a:srgbClr val="004821"/>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9</a:t>
            </a:fld>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36336</TotalTime>
  <Words>5135</Words>
  <Application>Microsoft Office PowerPoint</Application>
  <PresentationFormat>On-screen Show (4:3)</PresentationFormat>
  <Paragraphs>195</Paragraphs>
  <Slides>31</Slides>
  <Notes>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Slide 1</vt:lpstr>
      <vt:lpstr>RECOGNITION</vt:lpstr>
      <vt:lpstr>VA’YELECH “AND HE WENT”</vt:lpstr>
      <vt:lpstr>MOSES</vt:lpstr>
      <vt:lpstr>BORN AND DIED ON SAME DAY</vt:lpstr>
      <vt:lpstr>JEWISH LEGENDS / DEATH</vt:lpstr>
      <vt:lpstr>SECOND MOSES</vt:lpstr>
      <vt:lpstr>THE NAME: MOSES</vt:lpstr>
      <vt:lpstr>CROSSING OVER</vt:lpstr>
      <vt:lpstr>יהוה AND JOSHUA CROSS OVER</vt:lpstr>
      <vt:lpstr>JOSHUA AND יהושע</vt:lpstr>
      <vt:lpstr>REMNANT</vt:lpstr>
      <vt:lpstr>TWO WITNESSES</vt:lpstr>
      <vt:lpstr>MOSES ENCOURAGES</vt:lpstr>
      <vt:lpstr>JOSHUA  ENCOURAGED</vt:lpstr>
      <vt:lpstr>VICTORY</vt:lpstr>
      <vt:lpstr>WRITING OF THE TORAH</vt:lpstr>
      <vt:lpstr>HAKHEL</vt:lpstr>
      <vt:lpstr>TRADITION</vt:lpstr>
      <vt:lpstr>RETURN OF THE MESSIAH </vt:lpstr>
      <vt:lpstr>ISREAL WILL NOT BE FAITHFUL</vt:lpstr>
      <vt:lpstr>HIDES HIS FACE</vt:lpstr>
      <vt:lpstr>IN THEIR MIDST</vt:lpstr>
      <vt:lpstr>REPENTANCE</vt:lpstr>
      <vt:lpstr>FORESEEING ISREAL’S REBELLION</vt:lpstr>
      <vt:lpstr>SONG OF MOSES</vt:lpstr>
      <vt:lpstr>A WITNESS</vt:lpstr>
      <vt:lpstr>THE BOOK AND THE SONG</vt:lpstr>
      <vt:lpstr>WORDS IN YOUR MOUTH</vt:lpstr>
      <vt:lpstr>PROMISE</vt:lpstr>
      <vt:lpstr>HEAVENS AND THE EARTH</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Specpipe</cp:lastModifiedBy>
  <cp:revision>941</cp:revision>
  <dcterms:created xsi:type="dcterms:W3CDTF">2010-10-31T07:41:47Z</dcterms:created>
  <dcterms:modified xsi:type="dcterms:W3CDTF">2014-04-05T10:02:18Z</dcterms:modified>
</cp:coreProperties>
</file>